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3" r:id="rId3"/>
    <p:sldId id="284" r:id="rId4"/>
    <p:sldId id="289" r:id="rId5"/>
    <p:sldId id="257" r:id="rId6"/>
    <p:sldId id="290" r:id="rId7"/>
    <p:sldId id="287" r:id="rId8"/>
    <p:sldId id="288" r:id="rId9"/>
    <p:sldId id="282" r:id="rId10"/>
    <p:sldId id="273" r:id="rId11"/>
    <p:sldId id="265" r:id="rId12"/>
    <p:sldId id="258" r:id="rId13"/>
    <p:sldId id="271" r:id="rId14"/>
    <p:sldId id="266" r:id="rId15"/>
    <p:sldId id="259" r:id="rId16"/>
    <p:sldId id="260" r:id="rId17"/>
    <p:sldId id="261" r:id="rId18"/>
    <p:sldId id="274" r:id="rId19"/>
    <p:sldId id="275" r:id="rId20"/>
    <p:sldId id="276" r:id="rId21"/>
    <p:sldId id="278" r:id="rId22"/>
    <p:sldId id="279" r:id="rId23"/>
    <p:sldId id="291" r:id="rId24"/>
    <p:sldId id="281" r:id="rId25"/>
    <p:sldId id="292" r:id="rId26"/>
    <p:sldId id="267" r:id="rId27"/>
    <p:sldId id="286" r:id="rId28"/>
    <p:sldId id="280" r:id="rId29"/>
    <p:sldId id="26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80" d="100"/>
          <a:sy n="80" d="100"/>
        </p:scale>
        <p:origin x="60" y="1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846F4-050F-4914-993B-CDE9B72086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F2A343-E958-44CE-A9F5-3C0CBE1239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140C908-E360-4A46-AD8F-B89B646D2E72}"/>
              </a:ext>
            </a:extLst>
          </p:cNvPr>
          <p:cNvSpPr>
            <a:spLocks noGrp="1"/>
          </p:cNvSpPr>
          <p:nvPr>
            <p:ph type="dt" sz="half" idx="10"/>
          </p:nvPr>
        </p:nvSpPr>
        <p:spPr/>
        <p:txBody>
          <a:bodyPr/>
          <a:lstStyle/>
          <a:p>
            <a:fld id="{696C9C1C-083F-46E4-B6FF-F22349599332}" type="datetimeFigureOut">
              <a:rPr lang="en-US" smtClean="0"/>
              <a:t>4/25/2022</a:t>
            </a:fld>
            <a:endParaRPr lang="en-US"/>
          </a:p>
        </p:txBody>
      </p:sp>
      <p:sp>
        <p:nvSpPr>
          <p:cNvPr id="5" name="Footer Placeholder 4">
            <a:extLst>
              <a:ext uri="{FF2B5EF4-FFF2-40B4-BE49-F238E27FC236}">
                <a16:creationId xmlns:a16="http://schemas.microsoft.com/office/drawing/2014/main" id="{A0C26352-ED7C-4538-9DF5-06D8A52516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C0C7D-1B18-4AC9-B7F0-7DED706E9727}"/>
              </a:ext>
            </a:extLst>
          </p:cNvPr>
          <p:cNvSpPr>
            <a:spLocks noGrp="1"/>
          </p:cNvSpPr>
          <p:nvPr>
            <p:ph type="sldNum" sz="quarter" idx="12"/>
          </p:nvPr>
        </p:nvSpPr>
        <p:spPr/>
        <p:txBody>
          <a:bodyPr/>
          <a:lstStyle/>
          <a:p>
            <a:fld id="{836EAC71-8497-4EE6-BC99-3C24CC6A08D6}" type="slidenum">
              <a:rPr lang="en-US" smtClean="0"/>
              <a:t>‹#›</a:t>
            </a:fld>
            <a:endParaRPr lang="en-US"/>
          </a:p>
        </p:txBody>
      </p:sp>
    </p:spTree>
    <p:extLst>
      <p:ext uri="{BB962C8B-B14F-4D97-AF65-F5344CB8AC3E}">
        <p14:creationId xmlns:p14="http://schemas.microsoft.com/office/powerpoint/2010/main" val="1518689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5CF6-F9CB-4B4C-AAAE-7062B68AACE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98A5DF-7A11-4D38-B6E6-8AE6AEB8E6E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0DEE6B-25EE-4CE0-8993-5F3ABD689576}"/>
              </a:ext>
            </a:extLst>
          </p:cNvPr>
          <p:cNvSpPr>
            <a:spLocks noGrp="1"/>
          </p:cNvSpPr>
          <p:nvPr>
            <p:ph type="dt" sz="half" idx="10"/>
          </p:nvPr>
        </p:nvSpPr>
        <p:spPr/>
        <p:txBody>
          <a:bodyPr/>
          <a:lstStyle/>
          <a:p>
            <a:fld id="{696C9C1C-083F-46E4-B6FF-F22349599332}" type="datetimeFigureOut">
              <a:rPr lang="en-US" smtClean="0"/>
              <a:t>4/25/2022</a:t>
            </a:fld>
            <a:endParaRPr lang="en-US"/>
          </a:p>
        </p:txBody>
      </p:sp>
      <p:sp>
        <p:nvSpPr>
          <p:cNvPr id="5" name="Footer Placeholder 4">
            <a:extLst>
              <a:ext uri="{FF2B5EF4-FFF2-40B4-BE49-F238E27FC236}">
                <a16:creationId xmlns:a16="http://schemas.microsoft.com/office/drawing/2014/main" id="{D22D5FA8-B546-45AD-9301-CB2438517F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06EDBF-CEE9-479E-AEED-DE45F38B64ED}"/>
              </a:ext>
            </a:extLst>
          </p:cNvPr>
          <p:cNvSpPr>
            <a:spLocks noGrp="1"/>
          </p:cNvSpPr>
          <p:nvPr>
            <p:ph type="sldNum" sz="quarter" idx="12"/>
          </p:nvPr>
        </p:nvSpPr>
        <p:spPr/>
        <p:txBody>
          <a:bodyPr/>
          <a:lstStyle/>
          <a:p>
            <a:fld id="{836EAC71-8497-4EE6-BC99-3C24CC6A08D6}" type="slidenum">
              <a:rPr lang="en-US" smtClean="0"/>
              <a:t>‹#›</a:t>
            </a:fld>
            <a:endParaRPr lang="en-US"/>
          </a:p>
        </p:txBody>
      </p:sp>
    </p:spTree>
    <p:extLst>
      <p:ext uri="{BB962C8B-B14F-4D97-AF65-F5344CB8AC3E}">
        <p14:creationId xmlns:p14="http://schemas.microsoft.com/office/powerpoint/2010/main" val="3797833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3456B9-A774-4F1A-BE84-EDF71F8282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543D0D-3DF7-4F98-9FDF-7D6A77CEB8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F0B571-32F9-4938-8E41-20C37F405E3A}"/>
              </a:ext>
            </a:extLst>
          </p:cNvPr>
          <p:cNvSpPr>
            <a:spLocks noGrp="1"/>
          </p:cNvSpPr>
          <p:nvPr>
            <p:ph type="dt" sz="half" idx="10"/>
          </p:nvPr>
        </p:nvSpPr>
        <p:spPr/>
        <p:txBody>
          <a:bodyPr/>
          <a:lstStyle/>
          <a:p>
            <a:fld id="{696C9C1C-083F-46E4-B6FF-F22349599332}" type="datetimeFigureOut">
              <a:rPr lang="en-US" smtClean="0"/>
              <a:t>4/25/2022</a:t>
            </a:fld>
            <a:endParaRPr lang="en-US"/>
          </a:p>
        </p:txBody>
      </p:sp>
      <p:sp>
        <p:nvSpPr>
          <p:cNvPr id="5" name="Footer Placeholder 4">
            <a:extLst>
              <a:ext uri="{FF2B5EF4-FFF2-40B4-BE49-F238E27FC236}">
                <a16:creationId xmlns:a16="http://schemas.microsoft.com/office/drawing/2014/main" id="{C14B09DE-E072-46E6-B224-C693EFE6D2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05B20C-4F86-425F-A9D2-AC76C6D8EA34}"/>
              </a:ext>
            </a:extLst>
          </p:cNvPr>
          <p:cNvSpPr>
            <a:spLocks noGrp="1"/>
          </p:cNvSpPr>
          <p:nvPr>
            <p:ph type="sldNum" sz="quarter" idx="12"/>
          </p:nvPr>
        </p:nvSpPr>
        <p:spPr/>
        <p:txBody>
          <a:bodyPr/>
          <a:lstStyle/>
          <a:p>
            <a:fld id="{836EAC71-8497-4EE6-BC99-3C24CC6A08D6}" type="slidenum">
              <a:rPr lang="en-US" smtClean="0"/>
              <a:t>‹#›</a:t>
            </a:fld>
            <a:endParaRPr lang="en-US"/>
          </a:p>
        </p:txBody>
      </p:sp>
    </p:spTree>
    <p:extLst>
      <p:ext uri="{BB962C8B-B14F-4D97-AF65-F5344CB8AC3E}">
        <p14:creationId xmlns:p14="http://schemas.microsoft.com/office/powerpoint/2010/main" val="2516502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C4EEB-5807-4F79-A408-9930E1096B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2EFE9A-A587-4BB1-9B4F-03713CD15C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BC8160-CED8-4DEE-ABB7-7BB55CB11649}"/>
              </a:ext>
            </a:extLst>
          </p:cNvPr>
          <p:cNvSpPr>
            <a:spLocks noGrp="1"/>
          </p:cNvSpPr>
          <p:nvPr>
            <p:ph type="dt" sz="half" idx="10"/>
          </p:nvPr>
        </p:nvSpPr>
        <p:spPr/>
        <p:txBody>
          <a:bodyPr/>
          <a:lstStyle/>
          <a:p>
            <a:fld id="{696C9C1C-083F-46E4-B6FF-F22349599332}" type="datetimeFigureOut">
              <a:rPr lang="en-US" smtClean="0"/>
              <a:t>4/25/2022</a:t>
            </a:fld>
            <a:endParaRPr lang="en-US"/>
          </a:p>
        </p:txBody>
      </p:sp>
      <p:sp>
        <p:nvSpPr>
          <p:cNvPr id="5" name="Footer Placeholder 4">
            <a:extLst>
              <a:ext uri="{FF2B5EF4-FFF2-40B4-BE49-F238E27FC236}">
                <a16:creationId xmlns:a16="http://schemas.microsoft.com/office/drawing/2014/main" id="{E0E67CB5-060B-4760-A095-F9714BEE4D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A0C80D-D7AC-4CC0-A584-B854F3DCDE4E}"/>
              </a:ext>
            </a:extLst>
          </p:cNvPr>
          <p:cNvSpPr>
            <a:spLocks noGrp="1"/>
          </p:cNvSpPr>
          <p:nvPr>
            <p:ph type="sldNum" sz="quarter" idx="12"/>
          </p:nvPr>
        </p:nvSpPr>
        <p:spPr/>
        <p:txBody>
          <a:bodyPr/>
          <a:lstStyle/>
          <a:p>
            <a:fld id="{836EAC71-8497-4EE6-BC99-3C24CC6A08D6}" type="slidenum">
              <a:rPr lang="en-US" smtClean="0"/>
              <a:t>‹#›</a:t>
            </a:fld>
            <a:endParaRPr lang="en-US"/>
          </a:p>
        </p:txBody>
      </p:sp>
    </p:spTree>
    <p:extLst>
      <p:ext uri="{BB962C8B-B14F-4D97-AF65-F5344CB8AC3E}">
        <p14:creationId xmlns:p14="http://schemas.microsoft.com/office/powerpoint/2010/main" val="7720561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B1C13-3B14-46D7-98DC-3DAFD0C810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CD94E12-1248-475F-8018-8FAEF8BE1A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8EEEBA-D9C9-4FF0-8EE6-94E53B252B07}"/>
              </a:ext>
            </a:extLst>
          </p:cNvPr>
          <p:cNvSpPr>
            <a:spLocks noGrp="1"/>
          </p:cNvSpPr>
          <p:nvPr>
            <p:ph type="dt" sz="half" idx="10"/>
          </p:nvPr>
        </p:nvSpPr>
        <p:spPr/>
        <p:txBody>
          <a:bodyPr/>
          <a:lstStyle/>
          <a:p>
            <a:fld id="{696C9C1C-083F-46E4-B6FF-F22349599332}" type="datetimeFigureOut">
              <a:rPr lang="en-US" smtClean="0"/>
              <a:t>4/25/2022</a:t>
            </a:fld>
            <a:endParaRPr lang="en-US"/>
          </a:p>
        </p:txBody>
      </p:sp>
      <p:sp>
        <p:nvSpPr>
          <p:cNvPr id="5" name="Footer Placeholder 4">
            <a:extLst>
              <a:ext uri="{FF2B5EF4-FFF2-40B4-BE49-F238E27FC236}">
                <a16:creationId xmlns:a16="http://schemas.microsoft.com/office/drawing/2014/main" id="{00EA8D38-0321-4577-97D0-695F677DE9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7555E7-A3A8-4AB4-893F-BC1D0963A390}"/>
              </a:ext>
            </a:extLst>
          </p:cNvPr>
          <p:cNvSpPr>
            <a:spLocks noGrp="1"/>
          </p:cNvSpPr>
          <p:nvPr>
            <p:ph type="sldNum" sz="quarter" idx="12"/>
          </p:nvPr>
        </p:nvSpPr>
        <p:spPr/>
        <p:txBody>
          <a:bodyPr/>
          <a:lstStyle/>
          <a:p>
            <a:fld id="{836EAC71-8497-4EE6-BC99-3C24CC6A08D6}" type="slidenum">
              <a:rPr lang="en-US" smtClean="0"/>
              <a:t>‹#›</a:t>
            </a:fld>
            <a:endParaRPr lang="en-US"/>
          </a:p>
        </p:txBody>
      </p:sp>
    </p:spTree>
    <p:extLst>
      <p:ext uri="{BB962C8B-B14F-4D97-AF65-F5344CB8AC3E}">
        <p14:creationId xmlns:p14="http://schemas.microsoft.com/office/powerpoint/2010/main" val="1523913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B22C2-5083-42E6-9495-F02127ED43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D1CB1E-2E55-4A7D-AF6F-A987429B113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4B2A97-83AE-457E-B7B9-B87B295C8D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A790538-482F-4F7F-8AAA-523075B68290}"/>
              </a:ext>
            </a:extLst>
          </p:cNvPr>
          <p:cNvSpPr>
            <a:spLocks noGrp="1"/>
          </p:cNvSpPr>
          <p:nvPr>
            <p:ph type="dt" sz="half" idx="10"/>
          </p:nvPr>
        </p:nvSpPr>
        <p:spPr/>
        <p:txBody>
          <a:bodyPr/>
          <a:lstStyle/>
          <a:p>
            <a:fld id="{696C9C1C-083F-46E4-B6FF-F22349599332}" type="datetimeFigureOut">
              <a:rPr lang="en-US" smtClean="0"/>
              <a:t>4/25/2022</a:t>
            </a:fld>
            <a:endParaRPr lang="en-US"/>
          </a:p>
        </p:txBody>
      </p:sp>
      <p:sp>
        <p:nvSpPr>
          <p:cNvPr id="6" name="Footer Placeholder 5">
            <a:extLst>
              <a:ext uri="{FF2B5EF4-FFF2-40B4-BE49-F238E27FC236}">
                <a16:creationId xmlns:a16="http://schemas.microsoft.com/office/drawing/2014/main" id="{56959840-5607-4A17-8C43-FF78926747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82BEEC-3B4D-4D0C-A389-068FED74460A}"/>
              </a:ext>
            </a:extLst>
          </p:cNvPr>
          <p:cNvSpPr>
            <a:spLocks noGrp="1"/>
          </p:cNvSpPr>
          <p:nvPr>
            <p:ph type="sldNum" sz="quarter" idx="12"/>
          </p:nvPr>
        </p:nvSpPr>
        <p:spPr/>
        <p:txBody>
          <a:bodyPr/>
          <a:lstStyle/>
          <a:p>
            <a:fld id="{836EAC71-8497-4EE6-BC99-3C24CC6A08D6}" type="slidenum">
              <a:rPr lang="en-US" smtClean="0"/>
              <a:t>‹#›</a:t>
            </a:fld>
            <a:endParaRPr lang="en-US"/>
          </a:p>
        </p:txBody>
      </p:sp>
    </p:spTree>
    <p:extLst>
      <p:ext uri="{BB962C8B-B14F-4D97-AF65-F5344CB8AC3E}">
        <p14:creationId xmlns:p14="http://schemas.microsoft.com/office/powerpoint/2010/main" val="1250711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72E43-B393-48C8-9BC3-37DFD734C9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0EE04D-5AAD-4B82-951D-C642FBD846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CF3E78-DE74-4D4C-9680-7F70995C16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EDCD64E-CB6E-49B7-BFC9-9A792708E5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E17700-E714-4A63-BE6E-A8EC360E45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ECF42E-1D6C-4391-ABC0-05D17EC2B8F6}"/>
              </a:ext>
            </a:extLst>
          </p:cNvPr>
          <p:cNvSpPr>
            <a:spLocks noGrp="1"/>
          </p:cNvSpPr>
          <p:nvPr>
            <p:ph type="dt" sz="half" idx="10"/>
          </p:nvPr>
        </p:nvSpPr>
        <p:spPr/>
        <p:txBody>
          <a:bodyPr/>
          <a:lstStyle/>
          <a:p>
            <a:fld id="{696C9C1C-083F-46E4-B6FF-F22349599332}" type="datetimeFigureOut">
              <a:rPr lang="en-US" smtClean="0"/>
              <a:t>4/25/2022</a:t>
            </a:fld>
            <a:endParaRPr lang="en-US"/>
          </a:p>
        </p:txBody>
      </p:sp>
      <p:sp>
        <p:nvSpPr>
          <p:cNvPr id="8" name="Footer Placeholder 7">
            <a:extLst>
              <a:ext uri="{FF2B5EF4-FFF2-40B4-BE49-F238E27FC236}">
                <a16:creationId xmlns:a16="http://schemas.microsoft.com/office/drawing/2014/main" id="{8E995C44-FDAA-4304-A240-BAB811705A1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0484EA-F386-47A8-858F-E08A98C92544}"/>
              </a:ext>
            </a:extLst>
          </p:cNvPr>
          <p:cNvSpPr>
            <a:spLocks noGrp="1"/>
          </p:cNvSpPr>
          <p:nvPr>
            <p:ph type="sldNum" sz="quarter" idx="12"/>
          </p:nvPr>
        </p:nvSpPr>
        <p:spPr/>
        <p:txBody>
          <a:bodyPr/>
          <a:lstStyle/>
          <a:p>
            <a:fld id="{836EAC71-8497-4EE6-BC99-3C24CC6A08D6}" type="slidenum">
              <a:rPr lang="en-US" smtClean="0"/>
              <a:t>‹#›</a:t>
            </a:fld>
            <a:endParaRPr lang="en-US"/>
          </a:p>
        </p:txBody>
      </p:sp>
    </p:spTree>
    <p:extLst>
      <p:ext uri="{BB962C8B-B14F-4D97-AF65-F5344CB8AC3E}">
        <p14:creationId xmlns:p14="http://schemas.microsoft.com/office/powerpoint/2010/main" val="3362759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EC867-5A72-4028-9609-4E585D8617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AF1B1C-34FC-4147-8438-797F4622C0C5}"/>
              </a:ext>
            </a:extLst>
          </p:cNvPr>
          <p:cNvSpPr>
            <a:spLocks noGrp="1"/>
          </p:cNvSpPr>
          <p:nvPr>
            <p:ph type="dt" sz="half" idx="10"/>
          </p:nvPr>
        </p:nvSpPr>
        <p:spPr/>
        <p:txBody>
          <a:bodyPr/>
          <a:lstStyle/>
          <a:p>
            <a:fld id="{696C9C1C-083F-46E4-B6FF-F22349599332}" type="datetimeFigureOut">
              <a:rPr lang="en-US" smtClean="0"/>
              <a:t>4/25/2022</a:t>
            </a:fld>
            <a:endParaRPr lang="en-US"/>
          </a:p>
        </p:txBody>
      </p:sp>
      <p:sp>
        <p:nvSpPr>
          <p:cNvPr id="4" name="Footer Placeholder 3">
            <a:extLst>
              <a:ext uri="{FF2B5EF4-FFF2-40B4-BE49-F238E27FC236}">
                <a16:creationId xmlns:a16="http://schemas.microsoft.com/office/drawing/2014/main" id="{88546407-5E63-47D3-B5E0-C244FCA77C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19C07C-CF39-4A05-B1EA-4637DC7666F5}"/>
              </a:ext>
            </a:extLst>
          </p:cNvPr>
          <p:cNvSpPr>
            <a:spLocks noGrp="1"/>
          </p:cNvSpPr>
          <p:nvPr>
            <p:ph type="sldNum" sz="quarter" idx="12"/>
          </p:nvPr>
        </p:nvSpPr>
        <p:spPr/>
        <p:txBody>
          <a:bodyPr/>
          <a:lstStyle/>
          <a:p>
            <a:fld id="{836EAC71-8497-4EE6-BC99-3C24CC6A08D6}" type="slidenum">
              <a:rPr lang="en-US" smtClean="0"/>
              <a:t>‹#›</a:t>
            </a:fld>
            <a:endParaRPr lang="en-US"/>
          </a:p>
        </p:txBody>
      </p:sp>
    </p:spTree>
    <p:extLst>
      <p:ext uri="{BB962C8B-B14F-4D97-AF65-F5344CB8AC3E}">
        <p14:creationId xmlns:p14="http://schemas.microsoft.com/office/powerpoint/2010/main" val="290728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219138C-715D-4A59-B9DF-939700D51F21}"/>
              </a:ext>
            </a:extLst>
          </p:cNvPr>
          <p:cNvSpPr>
            <a:spLocks noGrp="1"/>
          </p:cNvSpPr>
          <p:nvPr>
            <p:ph type="dt" sz="half" idx="10"/>
          </p:nvPr>
        </p:nvSpPr>
        <p:spPr/>
        <p:txBody>
          <a:bodyPr/>
          <a:lstStyle/>
          <a:p>
            <a:fld id="{696C9C1C-083F-46E4-B6FF-F22349599332}" type="datetimeFigureOut">
              <a:rPr lang="en-US" smtClean="0"/>
              <a:t>4/25/2022</a:t>
            </a:fld>
            <a:endParaRPr lang="en-US"/>
          </a:p>
        </p:txBody>
      </p:sp>
      <p:sp>
        <p:nvSpPr>
          <p:cNvPr id="3" name="Footer Placeholder 2">
            <a:extLst>
              <a:ext uri="{FF2B5EF4-FFF2-40B4-BE49-F238E27FC236}">
                <a16:creationId xmlns:a16="http://schemas.microsoft.com/office/drawing/2014/main" id="{697EEB69-CD21-4913-AECC-9C99BAEA9D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62B9064-7AE3-4B2C-9341-5F6DD2E600ED}"/>
              </a:ext>
            </a:extLst>
          </p:cNvPr>
          <p:cNvSpPr>
            <a:spLocks noGrp="1"/>
          </p:cNvSpPr>
          <p:nvPr>
            <p:ph type="sldNum" sz="quarter" idx="12"/>
          </p:nvPr>
        </p:nvSpPr>
        <p:spPr/>
        <p:txBody>
          <a:bodyPr/>
          <a:lstStyle/>
          <a:p>
            <a:fld id="{836EAC71-8497-4EE6-BC99-3C24CC6A08D6}" type="slidenum">
              <a:rPr lang="en-US" smtClean="0"/>
              <a:t>‹#›</a:t>
            </a:fld>
            <a:endParaRPr lang="en-US"/>
          </a:p>
        </p:txBody>
      </p:sp>
    </p:spTree>
    <p:extLst>
      <p:ext uri="{BB962C8B-B14F-4D97-AF65-F5344CB8AC3E}">
        <p14:creationId xmlns:p14="http://schemas.microsoft.com/office/powerpoint/2010/main" val="5991425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866DD-49A4-43BB-8296-C7711C8482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9A7D350-97DF-4B8A-8001-8ABD6B4823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1ACDCC6-006E-4D30-A887-2DA22ED150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DB59D9-080D-453A-BD82-B1C686CA6DBB}"/>
              </a:ext>
            </a:extLst>
          </p:cNvPr>
          <p:cNvSpPr>
            <a:spLocks noGrp="1"/>
          </p:cNvSpPr>
          <p:nvPr>
            <p:ph type="dt" sz="half" idx="10"/>
          </p:nvPr>
        </p:nvSpPr>
        <p:spPr/>
        <p:txBody>
          <a:bodyPr/>
          <a:lstStyle/>
          <a:p>
            <a:fld id="{696C9C1C-083F-46E4-B6FF-F22349599332}" type="datetimeFigureOut">
              <a:rPr lang="en-US" smtClean="0"/>
              <a:t>4/25/2022</a:t>
            </a:fld>
            <a:endParaRPr lang="en-US"/>
          </a:p>
        </p:txBody>
      </p:sp>
      <p:sp>
        <p:nvSpPr>
          <p:cNvPr id="6" name="Footer Placeholder 5">
            <a:extLst>
              <a:ext uri="{FF2B5EF4-FFF2-40B4-BE49-F238E27FC236}">
                <a16:creationId xmlns:a16="http://schemas.microsoft.com/office/drawing/2014/main" id="{6F7994E9-04B1-44F9-80B8-767DABFCA4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7528F4-3BD5-4F45-BB07-13BB8ED3CA7B}"/>
              </a:ext>
            </a:extLst>
          </p:cNvPr>
          <p:cNvSpPr>
            <a:spLocks noGrp="1"/>
          </p:cNvSpPr>
          <p:nvPr>
            <p:ph type="sldNum" sz="quarter" idx="12"/>
          </p:nvPr>
        </p:nvSpPr>
        <p:spPr/>
        <p:txBody>
          <a:bodyPr/>
          <a:lstStyle/>
          <a:p>
            <a:fld id="{836EAC71-8497-4EE6-BC99-3C24CC6A08D6}" type="slidenum">
              <a:rPr lang="en-US" smtClean="0"/>
              <a:t>‹#›</a:t>
            </a:fld>
            <a:endParaRPr lang="en-US"/>
          </a:p>
        </p:txBody>
      </p:sp>
    </p:spTree>
    <p:extLst>
      <p:ext uri="{BB962C8B-B14F-4D97-AF65-F5344CB8AC3E}">
        <p14:creationId xmlns:p14="http://schemas.microsoft.com/office/powerpoint/2010/main" val="1813660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3A8B1-0F48-4C74-A83A-2470826317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D89FE8-1E36-4943-BCC3-4BEFB4A015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A978628-1AB9-4C89-B99B-8574FAF6EC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9566BE-71CE-42F5-99C9-D159BF2AFB0D}"/>
              </a:ext>
            </a:extLst>
          </p:cNvPr>
          <p:cNvSpPr>
            <a:spLocks noGrp="1"/>
          </p:cNvSpPr>
          <p:nvPr>
            <p:ph type="dt" sz="half" idx="10"/>
          </p:nvPr>
        </p:nvSpPr>
        <p:spPr/>
        <p:txBody>
          <a:bodyPr/>
          <a:lstStyle/>
          <a:p>
            <a:fld id="{696C9C1C-083F-46E4-B6FF-F22349599332}" type="datetimeFigureOut">
              <a:rPr lang="en-US" smtClean="0"/>
              <a:t>4/25/2022</a:t>
            </a:fld>
            <a:endParaRPr lang="en-US"/>
          </a:p>
        </p:txBody>
      </p:sp>
      <p:sp>
        <p:nvSpPr>
          <p:cNvPr id="6" name="Footer Placeholder 5">
            <a:extLst>
              <a:ext uri="{FF2B5EF4-FFF2-40B4-BE49-F238E27FC236}">
                <a16:creationId xmlns:a16="http://schemas.microsoft.com/office/drawing/2014/main" id="{C3EB40DE-54EE-4A6C-944B-D39CCDD2F9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1C20AB-AE83-463A-A732-EA61890D33A1}"/>
              </a:ext>
            </a:extLst>
          </p:cNvPr>
          <p:cNvSpPr>
            <a:spLocks noGrp="1"/>
          </p:cNvSpPr>
          <p:nvPr>
            <p:ph type="sldNum" sz="quarter" idx="12"/>
          </p:nvPr>
        </p:nvSpPr>
        <p:spPr/>
        <p:txBody>
          <a:bodyPr/>
          <a:lstStyle/>
          <a:p>
            <a:fld id="{836EAC71-8497-4EE6-BC99-3C24CC6A08D6}" type="slidenum">
              <a:rPr lang="en-US" smtClean="0"/>
              <a:t>‹#›</a:t>
            </a:fld>
            <a:endParaRPr lang="en-US"/>
          </a:p>
        </p:txBody>
      </p:sp>
    </p:spTree>
    <p:extLst>
      <p:ext uri="{BB962C8B-B14F-4D97-AF65-F5344CB8AC3E}">
        <p14:creationId xmlns:p14="http://schemas.microsoft.com/office/powerpoint/2010/main" val="30233955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2AAC14-DC62-4A5F-9FEF-49A8D1BD8D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F04F28-9FE7-41EE-8843-BF59ABA1E7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1C0F4A-21AB-482B-9681-86087101BC1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6C9C1C-083F-46E4-B6FF-F22349599332}" type="datetimeFigureOut">
              <a:rPr lang="en-US" smtClean="0"/>
              <a:t>4/25/2022</a:t>
            </a:fld>
            <a:endParaRPr lang="en-US"/>
          </a:p>
        </p:txBody>
      </p:sp>
      <p:sp>
        <p:nvSpPr>
          <p:cNvPr id="5" name="Footer Placeholder 4">
            <a:extLst>
              <a:ext uri="{FF2B5EF4-FFF2-40B4-BE49-F238E27FC236}">
                <a16:creationId xmlns:a16="http://schemas.microsoft.com/office/drawing/2014/main" id="{AAC01002-7AB9-483C-928A-D761EA8B7B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9FBCD52-0865-4A64-8D7E-512B1EE8F5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6EAC71-8497-4EE6-BC99-3C24CC6A08D6}" type="slidenum">
              <a:rPr lang="en-US" smtClean="0"/>
              <a:t>‹#›</a:t>
            </a:fld>
            <a:endParaRPr lang="en-US"/>
          </a:p>
        </p:txBody>
      </p:sp>
    </p:spTree>
    <p:extLst>
      <p:ext uri="{BB962C8B-B14F-4D97-AF65-F5344CB8AC3E}">
        <p14:creationId xmlns:p14="http://schemas.microsoft.com/office/powerpoint/2010/main" val="10960082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gitforwindows.org/"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s://www.science.org/doi/10.1126/scisignal.abg8744#core-R25"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B4D3D850-2041-4B7C-AED9-54DA385B1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9" name="Group 28">
            <a:extLst>
              <a:ext uri="{FF2B5EF4-FFF2-40B4-BE49-F238E27FC236}">
                <a16:creationId xmlns:a16="http://schemas.microsoft.com/office/drawing/2014/main" id="{8F428E7C-CF72-4177-B907-662EDCB35B0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1884544" y="2265762"/>
            <a:ext cx="6329167" cy="2547872"/>
            <a:chOff x="-2412483" y="5117355"/>
            <a:chExt cx="4342728" cy="1748210"/>
          </a:xfrm>
        </p:grpSpPr>
        <p:sp>
          <p:nvSpPr>
            <p:cNvPr id="30" name="Isosceles Triangle 29">
              <a:extLst>
                <a:ext uri="{FF2B5EF4-FFF2-40B4-BE49-F238E27FC236}">
                  <a16:creationId xmlns:a16="http://schemas.microsoft.com/office/drawing/2014/main" id="{E2C38613-1CC6-42DF-9D5B-1C3CFF91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6174" y="5117355"/>
              <a:ext cx="3496419" cy="1748210"/>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FA88567F-0B25-4895-A6DF-304638BE5B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412483" y="6202815"/>
              <a:ext cx="1325500" cy="662750"/>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Freeform: Shape 32">
            <a:extLst>
              <a:ext uri="{FF2B5EF4-FFF2-40B4-BE49-F238E27FC236}">
                <a16:creationId xmlns:a16="http://schemas.microsoft.com/office/drawing/2014/main" id="{4B7A2B20-C280-41CF-965D-FA68DA2BD6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7883073" y="-1094168"/>
            <a:ext cx="4864676" cy="3807333"/>
          </a:xfrm>
          <a:custGeom>
            <a:avLst/>
            <a:gdLst>
              <a:gd name="connsiteX0" fmla="*/ 0 w 4864676"/>
              <a:gd name="connsiteY0" fmla="*/ 3191201 h 3807333"/>
              <a:gd name="connsiteX1" fmla="*/ 3191202 w 4864676"/>
              <a:gd name="connsiteY1" fmla="*/ 0 h 3807333"/>
              <a:gd name="connsiteX2" fmla="*/ 4864676 w 4864676"/>
              <a:gd name="connsiteY2" fmla="*/ 1673474 h 3807333"/>
              <a:gd name="connsiteX3" fmla="*/ 4864676 w 4864676"/>
              <a:gd name="connsiteY3" fmla="*/ 3807333 h 3807333"/>
              <a:gd name="connsiteX4" fmla="*/ 0 w 4864676"/>
              <a:gd name="connsiteY4" fmla="*/ 3807333 h 38073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4676" h="3807333">
                <a:moveTo>
                  <a:pt x="0" y="3191201"/>
                </a:moveTo>
                <a:lnTo>
                  <a:pt x="3191202" y="0"/>
                </a:lnTo>
                <a:lnTo>
                  <a:pt x="4864676" y="1673474"/>
                </a:lnTo>
                <a:lnTo>
                  <a:pt x="4864676" y="3807333"/>
                </a:lnTo>
                <a:lnTo>
                  <a:pt x="0" y="380733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5CF218E6-E246-4EBB-BA8D-DB65AB59A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283537" y="3632636"/>
            <a:ext cx="1185708" cy="1185708"/>
          </a:xfrm>
          <a:custGeom>
            <a:avLst/>
            <a:gdLst>
              <a:gd name="connsiteX0" fmla="*/ 0 w 1185708"/>
              <a:gd name="connsiteY0" fmla="*/ 0 h 1185708"/>
              <a:gd name="connsiteX1" fmla="*/ 454971 w 1185708"/>
              <a:gd name="connsiteY1" fmla="*/ 0 h 1185708"/>
              <a:gd name="connsiteX2" fmla="*/ 1185708 w 1185708"/>
              <a:gd name="connsiteY2" fmla="*/ 730737 h 1185708"/>
              <a:gd name="connsiteX3" fmla="*/ 1185708 w 1185708"/>
              <a:gd name="connsiteY3" fmla="*/ 1185708 h 1185708"/>
              <a:gd name="connsiteX4" fmla="*/ 0 w 1185708"/>
              <a:gd name="connsiteY4" fmla="*/ 1185708 h 1185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5708" h="1185708">
                <a:moveTo>
                  <a:pt x="0" y="0"/>
                </a:moveTo>
                <a:lnTo>
                  <a:pt x="454971" y="0"/>
                </a:lnTo>
                <a:lnTo>
                  <a:pt x="1185708" y="730737"/>
                </a:lnTo>
                <a:lnTo>
                  <a:pt x="1185708" y="1185708"/>
                </a:lnTo>
                <a:lnTo>
                  <a:pt x="0" y="1185708"/>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Rectangle 36">
            <a:extLst>
              <a:ext uri="{FF2B5EF4-FFF2-40B4-BE49-F238E27FC236}">
                <a16:creationId xmlns:a16="http://schemas.microsoft.com/office/drawing/2014/main" id="{13B9D26D-939B-4838-886B-07E227F3A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303927" y="5624986"/>
            <a:ext cx="989294" cy="989294"/>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Freeform: Shape 38">
            <a:extLst>
              <a:ext uri="{FF2B5EF4-FFF2-40B4-BE49-F238E27FC236}">
                <a16:creationId xmlns:a16="http://schemas.microsoft.com/office/drawing/2014/main" id="{60A80B01-7FDA-4264-BAC7-CA797D4964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2" y="-723949"/>
            <a:ext cx="5389379" cy="5389379"/>
          </a:xfrm>
          <a:custGeom>
            <a:avLst/>
            <a:gdLst>
              <a:gd name="connsiteX0" fmla="*/ 0 w 5389379"/>
              <a:gd name="connsiteY0" fmla="*/ 2602331 h 5389379"/>
              <a:gd name="connsiteX1" fmla="*/ 2602331 w 5389379"/>
              <a:gd name="connsiteY1" fmla="*/ 0 h 5389379"/>
              <a:gd name="connsiteX2" fmla="*/ 5389379 w 5389379"/>
              <a:gd name="connsiteY2" fmla="*/ 0 h 5389379"/>
              <a:gd name="connsiteX3" fmla="*/ 5389379 w 5389379"/>
              <a:gd name="connsiteY3" fmla="*/ 5389379 h 5389379"/>
              <a:gd name="connsiteX4" fmla="*/ 0 w 5389379"/>
              <a:gd name="connsiteY4" fmla="*/ 5389379 h 5389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9379" h="5389379">
                <a:moveTo>
                  <a:pt x="0" y="2602331"/>
                </a:moveTo>
                <a:lnTo>
                  <a:pt x="2602331" y="0"/>
                </a:lnTo>
                <a:lnTo>
                  <a:pt x="5389379" y="0"/>
                </a:lnTo>
                <a:lnTo>
                  <a:pt x="5389379"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Freeform: Shape 40">
            <a:extLst>
              <a:ext uri="{FF2B5EF4-FFF2-40B4-BE49-F238E27FC236}">
                <a16:creationId xmlns:a16="http://schemas.microsoft.com/office/drawing/2014/main" id="{449E75B4-6C35-495B-850B-28CDE6E39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4" y="-1424977"/>
            <a:ext cx="6791435" cy="6791435"/>
          </a:xfrm>
          <a:custGeom>
            <a:avLst/>
            <a:gdLst>
              <a:gd name="connsiteX0" fmla="*/ 0 w 6791435"/>
              <a:gd name="connsiteY0" fmla="*/ 4004387 h 6791435"/>
              <a:gd name="connsiteX1" fmla="*/ 81158 w 6791435"/>
              <a:gd name="connsiteY1" fmla="*/ 3923229 h 6791435"/>
              <a:gd name="connsiteX2" fmla="*/ 81158 w 6791435"/>
              <a:gd name="connsiteY2" fmla="*/ 6710277 h 6791435"/>
              <a:gd name="connsiteX3" fmla="*/ 6710277 w 6791435"/>
              <a:gd name="connsiteY3" fmla="*/ 6710277 h 6791435"/>
              <a:gd name="connsiteX4" fmla="*/ 6710277 w 6791435"/>
              <a:gd name="connsiteY4" fmla="*/ 81158 h 6791435"/>
              <a:gd name="connsiteX5" fmla="*/ 3923229 w 6791435"/>
              <a:gd name="connsiteY5" fmla="*/ 81158 h 6791435"/>
              <a:gd name="connsiteX6" fmla="*/ 4004387 w 6791435"/>
              <a:gd name="connsiteY6" fmla="*/ 0 h 6791435"/>
              <a:gd name="connsiteX7" fmla="*/ 6791435 w 6791435"/>
              <a:gd name="connsiteY7" fmla="*/ 0 h 6791435"/>
              <a:gd name="connsiteX8" fmla="*/ 6791435 w 6791435"/>
              <a:gd name="connsiteY8" fmla="*/ 6791435 h 6791435"/>
              <a:gd name="connsiteX9" fmla="*/ 0 w 6791435"/>
              <a:gd name="connsiteY9"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91435" h="6791435">
                <a:moveTo>
                  <a:pt x="0" y="4004387"/>
                </a:moveTo>
                <a:lnTo>
                  <a:pt x="81158" y="3923229"/>
                </a:lnTo>
                <a:lnTo>
                  <a:pt x="81158" y="6710277"/>
                </a:lnTo>
                <a:lnTo>
                  <a:pt x="6710277" y="6710277"/>
                </a:lnTo>
                <a:lnTo>
                  <a:pt x="6710277" y="81158"/>
                </a:lnTo>
                <a:lnTo>
                  <a:pt x="3923229" y="81158"/>
                </a:lnTo>
                <a:lnTo>
                  <a:pt x="4004387" y="0"/>
                </a:lnTo>
                <a:lnTo>
                  <a:pt x="6791435" y="0"/>
                </a:lnTo>
                <a:lnTo>
                  <a:pt x="679143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39FE1A3B-D52A-4661-AC8B-2334DE945D74}"/>
              </a:ext>
            </a:extLst>
          </p:cNvPr>
          <p:cNvSpPr>
            <a:spLocks noGrp="1"/>
          </p:cNvSpPr>
          <p:nvPr>
            <p:ph type="ctrTitle"/>
          </p:nvPr>
        </p:nvSpPr>
        <p:spPr>
          <a:xfrm>
            <a:off x="3198715" y="895380"/>
            <a:ext cx="5782716" cy="2150719"/>
          </a:xfrm>
          <a:noFill/>
        </p:spPr>
        <p:txBody>
          <a:bodyPr anchor="ctr">
            <a:noAutofit/>
          </a:bodyPr>
          <a:lstStyle/>
          <a:p>
            <a:r>
              <a:rPr lang="en-US" sz="4800" dirty="0">
                <a:solidFill>
                  <a:srgbClr val="080808"/>
                </a:solidFill>
              </a:rPr>
              <a:t>How (and why) to use GitHub for your research</a:t>
            </a:r>
          </a:p>
        </p:txBody>
      </p:sp>
      <p:sp>
        <p:nvSpPr>
          <p:cNvPr id="43" name="Isosceles Triangle 42">
            <a:extLst>
              <a:ext uri="{FF2B5EF4-FFF2-40B4-BE49-F238E27FC236}">
                <a16:creationId xmlns:a16="http://schemas.microsoft.com/office/drawing/2014/main" id="{0EB2D58A-B2F2-4B07-9595-4FED1037FF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67461" y="5398157"/>
            <a:ext cx="2934814" cy="146740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Isosceles Triangle 44">
            <a:extLst>
              <a:ext uri="{FF2B5EF4-FFF2-40B4-BE49-F238E27FC236}">
                <a16:creationId xmlns:a16="http://schemas.microsoft.com/office/drawing/2014/main" id="{DEB95C3F-0968-4E23-80BD-35CE22E833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5580" y="5117355"/>
            <a:ext cx="3496419" cy="1748210"/>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16E9C92B-1893-4BFE-B7CF-905EB3F87D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49271" y="5949259"/>
            <a:ext cx="1832612" cy="916306"/>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itle 1">
            <a:extLst>
              <a:ext uri="{FF2B5EF4-FFF2-40B4-BE49-F238E27FC236}">
                <a16:creationId xmlns:a16="http://schemas.microsoft.com/office/drawing/2014/main" id="{C80991B7-163D-467D-866F-4F37F9358AA7}"/>
              </a:ext>
            </a:extLst>
          </p:cNvPr>
          <p:cNvSpPr txBox="1">
            <a:spLocks/>
          </p:cNvSpPr>
          <p:nvPr/>
        </p:nvSpPr>
        <p:spPr>
          <a:xfrm>
            <a:off x="3498111" y="2574944"/>
            <a:ext cx="5183925" cy="2150719"/>
          </a:xfrm>
          <a:prstGeom prst="rect">
            <a:avLst/>
          </a:prstGeom>
          <a:noFill/>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200" dirty="0">
                <a:solidFill>
                  <a:srgbClr val="080808"/>
                </a:solidFill>
              </a:rPr>
              <a:t>Learn Bioinformatics Chat</a:t>
            </a:r>
          </a:p>
          <a:p>
            <a:r>
              <a:rPr lang="en-US" sz="3200" dirty="0">
                <a:solidFill>
                  <a:srgbClr val="080808"/>
                </a:solidFill>
              </a:rPr>
              <a:t>April 2022</a:t>
            </a:r>
          </a:p>
        </p:txBody>
      </p:sp>
      <p:sp>
        <p:nvSpPr>
          <p:cNvPr id="3" name="TextBox 2">
            <a:extLst>
              <a:ext uri="{FF2B5EF4-FFF2-40B4-BE49-F238E27FC236}">
                <a16:creationId xmlns:a16="http://schemas.microsoft.com/office/drawing/2014/main" id="{FB5D41E1-8FB0-4C33-95D3-698D365C75E6}"/>
              </a:ext>
            </a:extLst>
          </p:cNvPr>
          <p:cNvSpPr txBox="1"/>
          <p:nvPr/>
        </p:nvSpPr>
        <p:spPr>
          <a:xfrm>
            <a:off x="1231877" y="4638544"/>
            <a:ext cx="9830810" cy="800219"/>
          </a:xfrm>
          <a:prstGeom prst="rect">
            <a:avLst/>
          </a:prstGeom>
          <a:noFill/>
        </p:spPr>
        <p:txBody>
          <a:bodyPr wrap="square" rtlCol="0">
            <a:spAutoFit/>
          </a:bodyPr>
          <a:lstStyle/>
          <a:p>
            <a:pPr algn="ctr"/>
            <a:r>
              <a:rPr lang="en-US" dirty="0"/>
              <a:t>Slides will be available on our intranet site! </a:t>
            </a:r>
          </a:p>
          <a:p>
            <a:pPr algn="ctr"/>
            <a:r>
              <a:rPr lang="en-US" sz="2800" b="1" dirty="0"/>
              <a:t>https://learn-bioinformatics.lan.omrf.org/</a:t>
            </a:r>
          </a:p>
        </p:txBody>
      </p:sp>
    </p:spTree>
    <p:extLst>
      <p:ext uri="{BB962C8B-B14F-4D97-AF65-F5344CB8AC3E}">
        <p14:creationId xmlns:p14="http://schemas.microsoft.com/office/powerpoint/2010/main" val="28750257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B0593B-D40D-49E8-9B3B-DC8BB8CF2D7F}"/>
              </a:ext>
            </a:extLst>
          </p:cNvPr>
          <p:cNvSpPr>
            <a:spLocks noGrp="1"/>
          </p:cNvSpPr>
          <p:nvPr>
            <p:ph type="title"/>
          </p:nvPr>
        </p:nvSpPr>
        <p:spPr>
          <a:xfrm>
            <a:off x="643467" y="321734"/>
            <a:ext cx="10905066" cy="1135737"/>
          </a:xfrm>
        </p:spPr>
        <p:txBody>
          <a:bodyPr>
            <a:normAutofit/>
          </a:bodyPr>
          <a:lstStyle/>
          <a:p>
            <a:pPr algn="ctr"/>
            <a:r>
              <a:rPr lang="en-US" sz="3600" dirty="0"/>
              <a:t>One caveat, GitHub is </a:t>
            </a:r>
            <a:r>
              <a:rPr lang="en-US" sz="3600" b="1" dirty="0"/>
              <a:t>not</a:t>
            </a:r>
            <a:r>
              <a:rPr lang="en-US" sz="3600" dirty="0"/>
              <a:t> a place to store large datasets</a:t>
            </a:r>
            <a:endParaRPr lang="en-US" sz="3600" b="1" dirty="0"/>
          </a:p>
        </p:txBody>
      </p:sp>
      <p:sp>
        <p:nvSpPr>
          <p:cNvPr id="3" name="Content Placeholder 2">
            <a:extLst>
              <a:ext uri="{FF2B5EF4-FFF2-40B4-BE49-F238E27FC236}">
                <a16:creationId xmlns:a16="http://schemas.microsoft.com/office/drawing/2014/main" id="{739D2D1B-5075-4EFB-8FDC-34AF97F23292}"/>
              </a:ext>
            </a:extLst>
          </p:cNvPr>
          <p:cNvSpPr>
            <a:spLocks noGrp="1"/>
          </p:cNvSpPr>
          <p:nvPr>
            <p:ph idx="1"/>
          </p:nvPr>
        </p:nvSpPr>
        <p:spPr>
          <a:xfrm>
            <a:off x="643467" y="1522071"/>
            <a:ext cx="10905066" cy="4830371"/>
          </a:xfrm>
        </p:spPr>
        <p:txBody>
          <a:bodyPr>
            <a:normAutofit/>
          </a:bodyPr>
          <a:lstStyle/>
          <a:p>
            <a:r>
              <a:rPr lang="en-US" dirty="0"/>
              <a:t>It is not meant to be used for storing large datasets. GitHub is for code and analysis scripts or small files.</a:t>
            </a:r>
          </a:p>
          <a:p>
            <a:pPr lvl="1"/>
            <a:endParaRPr lang="en-US" dirty="0"/>
          </a:p>
          <a:p>
            <a:r>
              <a:rPr lang="en-US" dirty="0"/>
              <a:t>For local, secure data storage, use the OMRF Data Server, Dropbox, or the o3 Archive (contact Stuart Glenn for help moving data to o3).</a:t>
            </a:r>
          </a:p>
          <a:p>
            <a:pPr lvl="1"/>
            <a:endParaRPr lang="en-US" dirty="0"/>
          </a:p>
          <a:p>
            <a:r>
              <a:rPr lang="en-US" dirty="0"/>
              <a:t>For sharing datasets for publication, you will need to upload and store within one of the public repositories, such as the Sequence Read Archive (SRA), the Gene Expression Omnibus (GEO), the Imaging Data Commons, etc. See a list of all the NIH-affiliated Data Repositories here: </a:t>
            </a:r>
          </a:p>
          <a:p>
            <a:pPr lvl="2"/>
            <a:r>
              <a:rPr lang="en-US" dirty="0"/>
              <a:t>https://sharing.nih.gov/data-management-and-sharing-policy/sharing-scientific-data/repositories-for-sharing-scientific-data</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1192840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EE39DFCF-9247-4DE5-BB93-074BFAF07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42B652E-D499-4CDA-8F7A-60469EDBCB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1632" y="996662"/>
            <a:ext cx="4864676" cy="4864676"/>
          </a:xfrm>
          <a:custGeom>
            <a:avLst/>
            <a:gdLst>
              <a:gd name="connsiteX0" fmla="*/ 0 w 4864676"/>
              <a:gd name="connsiteY0" fmla="*/ 0 h 4864676"/>
              <a:gd name="connsiteX1" fmla="*/ 4864676 w 4864676"/>
              <a:gd name="connsiteY1" fmla="*/ 0 h 4864676"/>
              <a:gd name="connsiteX2" fmla="*/ 4864676 w 4864676"/>
              <a:gd name="connsiteY2" fmla="*/ 4864676 h 4864676"/>
              <a:gd name="connsiteX3" fmla="*/ 1281101 w 4864676"/>
              <a:gd name="connsiteY3" fmla="*/ 4864676 h 4864676"/>
              <a:gd name="connsiteX4" fmla="*/ 0 w 4864676"/>
              <a:gd name="connsiteY4" fmla="*/ 3583575 h 4864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4676" h="4864676">
                <a:moveTo>
                  <a:pt x="0" y="0"/>
                </a:moveTo>
                <a:lnTo>
                  <a:pt x="4864676" y="0"/>
                </a:lnTo>
                <a:lnTo>
                  <a:pt x="4864676" y="4864676"/>
                </a:lnTo>
                <a:lnTo>
                  <a:pt x="1281101" y="4864676"/>
                </a:lnTo>
                <a:lnTo>
                  <a:pt x="0" y="358357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484A22B8-F5B6-47C2-B88E-DADAF37913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7225693" y="996662"/>
            <a:ext cx="4864676" cy="4864676"/>
          </a:xfrm>
          <a:custGeom>
            <a:avLst/>
            <a:gdLst>
              <a:gd name="connsiteX0" fmla="*/ 0 w 4864676"/>
              <a:gd name="connsiteY0" fmla="*/ 0 h 4864676"/>
              <a:gd name="connsiteX1" fmla="*/ 3583574 w 4864676"/>
              <a:gd name="connsiteY1" fmla="*/ 0 h 4864676"/>
              <a:gd name="connsiteX2" fmla="*/ 4864676 w 4864676"/>
              <a:gd name="connsiteY2" fmla="*/ 1281103 h 4864676"/>
              <a:gd name="connsiteX3" fmla="*/ 4864676 w 4864676"/>
              <a:gd name="connsiteY3" fmla="*/ 4864676 h 4864676"/>
              <a:gd name="connsiteX4" fmla="*/ 0 w 4864676"/>
              <a:gd name="connsiteY4" fmla="*/ 4864676 h 4864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4676" h="4864676">
                <a:moveTo>
                  <a:pt x="0" y="0"/>
                </a:moveTo>
                <a:lnTo>
                  <a:pt x="3583574" y="0"/>
                </a:lnTo>
                <a:lnTo>
                  <a:pt x="4864676" y="1281103"/>
                </a:lnTo>
                <a:lnTo>
                  <a:pt x="4864676" y="4864676"/>
                </a:lnTo>
                <a:lnTo>
                  <a:pt x="0" y="4864676"/>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Isosceles Triangle 32">
            <a:extLst>
              <a:ext uri="{FF2B5EF4-FFF2-40B4-BE49-F238E27FC236}">
                <a16:creationId xmlns:a16="http://schemas.microsoft.com/office/drawing/2014/main" id="{A987C18C-164D-4263-B486-4647A98E8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789020" y="1"/>
            <a:ext cx="6613961" cy="3286380"/>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E7E98B39-04C6-408B-92FD-7686287406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286" y="3571620"/>
            <a:ext cx="6613961" cy="3286380"/>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981C8C27-2457-421F-BDC4-7B4EA3C7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Rectangle 38">
            <a:extLst>
              <a:ext uri="{FF2B5EF4-FFF2-40B4-BE49-F238E27FC236}">
                <a16:creationId xmlns:a16="http://schemas.microsoft.com/office/drawing/2014/main" id="{CEA13C66-82C1-44AF-972B-8F5CCA41B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71208" y="5287803"/>
            <a:ext cx="955808" cy="9558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Freeform: Shape 40">
            <a:extLst>
              <a:ext uri="{FF2B5EF4-FFF2-40B4-BE49-F238E27FC236}">
                <a16:creationId xmlns:a16="http://schemas.microsoft.com/office/drawing/2014/main" id="{9DB36437-FE59-457E-91A7-396BBD3C9C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D4CD7F82-D19F-4670-96D2-AC79C4D374ED}"/>
              </a:ext>
            </a:extLst>
          </p:cNvPr>
          <p:cNvSpPr>
            <a:spLocks noGrp="1"/>
          </p:cNvSpPr>
          <p:nvPr>
            <p:ph type="title"/>
          </p:nvPr>
        </p:nvSpPr>
        <p:spPr>
          <a:xfrm>
            <a:off x="3204642" y="2353641"/>
            <a:ext cx="5782716" cy="2150719"/>
          </a:xfrm>
          <a:noFill/>
        </p:spPr>
        <p:txBody>
          <a:bodyPr vert="horz" lIns="91440" tIns="45720" rIns="91440" bIns="45720" rtlCol="0" anchor="ctr">
            <a:normAutofit/>
          </a:bodyPr>
          <a:lstStyle/>
          <a:p>
            <a:pPr algn="ctr"/>
            <a:r>
              <a:rPr lang="en-US" sz="4800" b="1" kern="1200" dirty="0">
                <a:solidFill>
                  <a:srgbClr val="080808"/>
                </a:solidFill>
                <a:latin typeface="+mj-lt"/>
                <a:ea typeface="+mj-ea"/>
                <a:cs typeface="+mj-cs"/>
              </a:rPr>
              <a:t>Why use GitHub?</a:t>
            </a:r>
          </a:p>
        </p:txBody>
      </p:sp>
      <p:sp>
        <p:nvSpPr>
          <p:cNvPr id="43" name="Rectangle 42">
            <a:extLst>
              <a:ext uri="{FF2B5EF4-FFF2-40B4-BE49-F238E27FC236}">
                <a16:creationId xmlns:a16="http://schemas.microsoft.com/office/drawing/2014/main" id="{844D3693-2EFE-4667-89D5-47E2D59209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42846" y="410171"/>
            <a:ext cx="1321281" cy="1321281"/>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C21FD796-9CD0-404D-8DF5-5274C0BCC7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30319" y="1508609"/>
            <a:ext cx="700047" cy="70004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3" name="Picture 12" descr="Logo, icon&#10;&#10;Description automatically generated">
            <a:extLst>
              <a:ext uri="{FF2B5EF4-FFF2-40B4-BE49-F238E27FC236}">
                <a16:creationId xmlns:a16="http://schemas.microsoft.com/office/drawing/2014/main" id="{10941C1B-BDD9-4DAB-B55C-5EFE5853AF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0039" y="1643190"/>
            <a:ext cx="1891922" cy="790033"/>
          </a:xfrm>
          <a:prstGeom prst="rect">
            <a:avLst/>
          </a:prstGeom>
        </p:spPr>
      </p:pic>
      <p:pic>
        <p:nvPicPr>
          <p:cNvPr id="14" name="Picture 13" descr="Shape&#10;&#10;Description automatically generated with medium confidence">
            <a:extLst>
              <a:ext uri="{FF2B5EF4-FFF2-40B4-BE49-F238E27FC236}">
                <a16:creationId xmlns:a16="http://schemas.microsoft.com/office/drawing/2014/main" id="{3FBFFF29-89A3-4DF8-B8EB-58B509AF28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7589" y="4248801"/>
            <a:ext cx="2216823" cy="1246963"/>
          </a:xfrm>
          <a:prstGeom prst="rect">
            <a:avLst/>
          </a:prstGeom>
        </p:spPr>
      </p:pic>
    </p:spTree>
    <p:extLst>
      <p:ext uri="{BB962C8B-B14F-4D97-AF65-F5344CB8AC3E}">
        <p14:creationId xmlns:p14="http://schemas.microsoft.com/office/powerpoint/2010/main" val="1486342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B0593B-D40D-49E8-9B3B-DC8BB8CF2D7F}"/>
              </a:ext>
            </a:extLst>
          </p:cNvPr>
          <p:cNvSpPr>
            <a:spLocks noGrp="1"/>
          </p:cNvSpPr>
          <p:nvPr>
            <p:ph type="title"/>
          </p:nvPr>
        </p:nvSpPr>
        <p:spPr>
          <a:xfrm>
            <a:off x="18390" y="1091472"/>
            <a:ext cx="12173609" cy="5112557"/>
          </a:xfrm>
        </p:spPr>
        <p:txBody>
          <a:bodyPr anchor="t">
            <a:normAutofit/>
          </a:bodyPr>
          <a:lstStyle/>
          <a:p>
            <a:pPr algn="ctr"/>
            <a:r>
              <a:rPr lang="en-US" sz="3600" dirty="0"/>
              <a:t>The biggest reason to use GitHub for research?</a:t>
            </a:r>
            <a:br>
              <a:rPr lang="en-US" sz="3600" dirty="0"/>
            </a:br>
            <a:br>
              <a:rPr lang="en-US" sz="3600" dirty="0"/>
            </a:br>
            <a:br>
              <a:rPr lang="en-US" sz="3600" dirty="0"/>
            </a:br>
            <a:r>
              <a:rPr lang="en-US" sz="3600" dirty="0"/>
              <a:t>Your code is easy to share for publication.</a:t>
            </a:r>
            <a:br>
              <a:rPr lang="en-US" sz="3600" dirty="0"/>
            </a:br>
            <a:br>
              <a:rPr lang="en-US" sz="3600" dirty="0"/>
            </a:br>
            <a:br>
              <a:rPr lang="en-US" sz="3600" dirty="0"/>
            </a:br>
            <a:r>
              <a:rPr lang="en-US" sz="4000" b="1" dirty="0"/>
              <a:t>This increases your research impact and citations.</a:t>
            </a:r>
            <a:endParaRPr lang="en-US" sz="3600" b="1"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42727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B0593B-D40D-49E8-9B3B-DC8BB8CF2D7F}"/>
              </a:ext>
            </a:extLst>
          </p:cNvPr>
          <p:cNvSpPr>
            <a:spLocks noGrp="1"/>
          </p:cNvSpPr>
          <p:nvPr>
            <p:ph type="title"/>
          </p:nvPr>
        </p:nvSpPr>
        <p:spPr>
          <a:xfrm>
            <a:off x="18390" y="1091472"/>
            <a:ext cx="12173609" cy="5112557"/>
          </a:xfrm>
        </p:spPr>
        <p:txBody>
          <a:bodyPr anchor="t">
            <a:normAutofit/>
          </a:bodyPr>
          <a:lstStyle/>
          <a:p>
            <a:pPr algn="ctr"/>
            <a:r>
              <a:rPr lang="en-US" sz="3600" dirty="0"/>
              <a:t>The second biggest reason to use GitHub for research?</a:t>
            </a:r>
            <a:br>
              <a:rPr lang="en-US" sz="3600" dirty="0"/>
            </a:br>
            <a:br>
              <a:rPr lang="en-US" sz="3600" dirty="0"/>
            </a:br>
            <a:br>
              <a:rPr lang="en-US" sz="3600" dirty="0"/>
            </a:br>
            <a:r>
              <a:rPr lang="en-US" sz="3600" dirty="0"/>
              <a:t>The NIH is updating their data sharing guidelines on Jan 25 2023, and you need to specify how you plan on sharing your data and your analysis / code.</a:t>
            </a:r>
            <a:br>
              <a:rPr lang="en-US" sz="3600" dirty="0"/>
            </a:br>
            <a:br>
              <a:rPr lang="en-US" sz="3600" dirty="0"/>
            </a:br>
            <a:br>
              <a:rPr lang="en-US" sz="3600" dirty="0"/>
            </a:br>
            <a:r>
              <a:rPr lang="en-US" sz="4000" b="1" dirty="0"/>
              <a:t>Using GitHub increase the likelihood of getting NIH-funding.</a:t>
            </a:r>
            <a:endParaRPr lang="en-US" sz="3600" b="1"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05087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EE39DFCF-9247-4DE5-BB93-074BFAF07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42B652E-D499-4CDA-8F7A-60469EDBCB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1632" y="996662"/>
            <a:ext cx="4864676" cy="4864676"/>
          </a:xfrm>
          <a:custGeom>
            <a:avLst/>
            <a:gdLst>
              <a:gd name="connsiteX0" fmla="*/ 0 w 4864676"/>
              <a:gd name="connsiteY0" fmla="*/ 0 h 4864676"/>
              <a:gd name="connsiteX1" fmla="*/ 4864676 w 4864676"/>
              <a:gd name="connsiteY1" fmla="*/ 0 h 4864676"/>
              <a:gd name="connsiteX2" fmla="*/ 4864676 w 4864676"/>
              <a:gd name="connsiteY2" fmla="*/ 4864676 h 4864676"/>
              <a:gd name="connsiteX3" fmla="*/ 1281101 w 4864676"/>
              <a:gd name="connsiteY3" fmla="*/ 4864676 h 4864676"/>
              <a:gd name="connsiteX4" fmla="*/ 0 w 4864676"/>
              <a:gd name="connsiteY4" fmla="*/ 3583575 h 4864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4676" h="4864676">
                <a:moveTo>
                  <a:pt x="0" y="0"/>
                </a:moveTo>
                <a:lnTo>
                  <a:pt x="4864676" y="0"/>
                </a:lnTo>
                <a:lnTo>
                  <a:pt x="4864676" y="4864676"/>
                </a:lnTo>
                <a:lnTo>
                  <a:pt x="1281101" y="4864676"/>
                </a:lnTo>
                <a:lnTo>
                  <a:pt x="0" y="358357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484A22B8-F5B6-47C2-B88E-DADAF37913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7225693" y="996662"/>
            <a:ext cx="4864676" cy="4864676"/>
          </a:xfrm>
          <a:custGeom>
            <a:avLst/>
            <a:gdLst>
              <a:gd name="connsiteX0" fmla="*/ 0 w 4864676"/>
              <a:gd name="connsiteY0" fmla="*/ 0 h 4864676"/>
              <a:gd name="connsiteX1" fmla="*/ 3583574 w 4864676"/>
              <a:gd name="connsiteY1" fmla="*/ 0 h 4864676"/>
              <a:gd name="connsiteX2" fmla="*/ 4864676 w 4864676"/>
              <a:gd name="connsiteY2" fmla="*/ 1281103 h 4864676"/>
              <a:gd name="connsiteX3" fmla="*/ 4864676 w 4864676"/>
              <a:gd name="connsiteY3" fmla="*/ 4864676 h 4864676"/>
              <a:gd name="connsiteX4" fmla="*/ 0 w 4864676"/>
              <a:gd name="connsiteY4" fmla="*/ 4864676 h 4864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4676" h="4864676">
                <a:moveTo>
                  <a:pt x="0" y="0"/>
                </a:moveTo>
                <a:lnTo>
                  <a:pt x="3583574" y="0"/>
                </a:lnTo>
                <a:lnTo>
                  <a:pt x="4864676" y="1281103"/>
                </a:lnTo>
                <a:lnTo>
                  <a:pt x="4864676" y="4864676"/>
                </a:lnTo>
                <a:lnTo>
                  <a:pt x="0" y="4864676"/>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Isosceles Triangle 32">
            <a:extLst>
              <a:ext uri="{FF2B5EF4-FFF2-40B4-BE49-F238E27FC236}">
                <a16:creationId xmlns:a16="http://schemas.microsoft.com/office/drawing/2014/main" id="{A987C18C-164D-4263-B486-4647A98E8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789020" y="1"/>
            <a:ext cx="6613961" cy="3286380"/>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E7E98B39-04C6-408B-92FD-7686287406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286" y="3571620"/>
            <a:ext cx="6613961" cy="3286380"/>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981C8C27-2457-421F-BDC4-7B4EA3C7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Rectangle 38">
            <a:extLst>
              <a:ext uri="{FF2B5EF4-FFF2-40B4-BE49-F238E27FC236}">
                <a16:creationId xmlns:a16="http://schemas.microsoft.com/office/drawing/2014/main" id="{CEA13C66-82C1-44AF-972B-8F5CCA41B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71208" y="5287803"/>
            <a:ext cx="955808" cy="9558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Freeform: Shape 40">
            <a:extLst>
              <a:ext uri="{FF2B5EF4-FFF2-40B4-BE49-F238E27FC236}">
                <a16:creationId xmlns:a16="http://schemas.microsoft.com/office/drawing/2014/main" id="{9DB36437-FE59-457E-91A7-396BBD3C9C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D4CD7F82-D19F-4670-96D2-AC79C4D374ED}"/>
              </a:ext>
            </a:extLst>
          </p:cNvPr>
          <p:cNvSpPr>
            <a:spLocks noGrp="1"/>
          </p:cNvSpPr>
          <p:nvPr>
            <p:ph type="title"/>
          </p:nvPr>
        </p:nvSpPr>
        <p:spPr>
          <a:xfrm>
            <a:off x="3204642" y="2353641"/>
            <a:ext cx="5782716" cy="2150719"/>
          </a:xfrm>
          <a:noFill/>
        </p:spPr>
        <p:txBody>
          <a:bodyPr vert="horz" lIns="91440" tIns="45720" rIns="91440" bIns="45720" rtlCol="0" anchor="ctr">
            <a:normAutofit/>
          </a:bodyPr>
          <a:lstStyle/>
          <a:p>
            <a:pPr algn="ctr"/>
            <a:r>
              <a:rPr lang="en-US" sz="4800" b="1" kern="1200" dirty="0">
                <a:solidFill>
                  <a:srgbClr val="080808"/>
                </a:solidFill>
                <a:latin typeface="+mj-lt"/>
                <a:ea typeface="+mj-ea"/>
                <a:cs typeface="+mj-cs"/>
              </a:rPr>
              <a:t>How to use GitHub?</a:t>
            </a:r>
          </a:p>
        </p:txBody>
      </p:sp>
      <p:sp>
        <p:nvSpPr>
          <p:cNvPr id="43" name="Rectangle 42">
            <a:extLst>
              <a:ext uri="{FF2B5EF4-FFF2-40B4-BE49-F238E27FC236}">
                <a16:creationId xmlns:a16="http://schemas.microsoft.com/office/drawing/2014/main" id="{844D3693-2EFE-4667-89D5-47E2D59209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42846" y="410171"/>
            <a:ext cx="1321281" cy="1321281"/>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C21FD796-9CD0-404D-8DF5-5274C0BCC7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30319" y="1508609"/>
            <a:ext cx="700047" cy="70004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3" name="Picture 12" descr="Logo, icon&#10;&#10;Description automatically generated">
            <a:extLst>
              <a:ext uri="{FF2B5EF4-FFF2-40B4-BE49-F238E27FC236}">
                <a16:creationId xmlns:a16="http://schemas.microsoft.com/office/drawing/2014/main" id="{039BA5CB-F152-4C59-B4EA-18AE155CDC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0039" y="1643190"/>
            <a:ext cx="1891922" cy="790033"/>
          </a:xfrm>
          <a:prstGeom prst="rect">
            <a:avLst/>
          </a:prstGeom>
        </p:spPr>
      </p:pic>
      <p:pic>
        <p:nvPicPr>
          <p:cNvPr id="14" name="Picture 13" descr="Shape&#10;&#10;Description automatically generated with medium confidence">
            <a:extLst>
              <a:ext uri="{FF2B5EF4-FFF2-40B4-BE49-F238E27FC236}">
                <a16:creationId xmlns:a16="http://schemas.microsoft.com/office/drawing/2014/main" id="{FFE7EE5F-8F96-47B2-9212-4666FB0A98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7589" y="4248801"/>
            <a:ext cx="2216823" cy="1246963"/>
          </a:xfrm>
          <a:prstGeom prst="rect">
            <a:avLst/>
          </a:prstGeom>
        </p:spPr>
      </p:pic>
    </p:spTree>
    <p:extLst>
      <p:ext uri="{BB962C8B-B14F-4D97-AF65-F5344CB8AC3E}">
        <p14:creationId xmlns:p14="http://schemas.microsoft.com/office/powerpoint/2010/main" val="35546275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B0593B-D40D-49E8-9B3B-DC8BB8CF2D7F}"/>
              </a:ext>
            </a:extLst>
          </p:cNvPr>
          <p:cNvSpPr>
            <a:spLocks noGrp="1"/>
          </p:cNvSpPr>
          <p:nvPr>
            <p:ph type="title"/>
          </p:nvPr>
        </p:nvSpPr>
        <p:spPr>
          <a:xfrm>
            <a:off x="613029" y="256379"/>
            <a:ext cx="10965941" cy="968079"/>
          </a:xfrm>
        </p:spPr>
        <p:txBody>
          <a:bodyPr anchor="t">
            <a:normAutofit/>
          </a:bodyPr>
          <a:lstStyle/>
          <a:p>
            <a:pPr algn="ctr"/>
            <a:r>
              <a:rPr lang="en-US" dirty="0"/>
              <a:t>You will need:</a:t>
            </a:r>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Rectangle: Rounded Corners 12">
            <a:extLst>
              <a:ext uri="{FF2B5EF4-FFF2-40B4-BE49-F238E27FC236}">
                <a16:creationId xmlns:a16="http://schemas.microsoft.com/office/drawing/2014/main" id="{C1098A72-D4B3-4489-9FD9-71758C8F8DA4}"/>
              </a:ext>
            </a:extLst>
          </p:cNvPr>
          <p:cNvSpPr/>
          <p:nvPr/>
        </p:nvSpPr>
        <p:spPr>
          <a:xfrm>
            <a:off x="3305611" y="2496794"/>
            <a:ext cx="5810491" cy="821803"/>
          </a:xfrm>
          <a:prstGeom prst="roundRect">
            <a:avLst>
              <a:gd name="adj" fmla="val 48357"/>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400" dirty="0"/>
              <a:t>Some Code or Text</a:t>
            </a:r>
          </a:p>
        </p:txBody>
      </p:sp>
      <p:sp>
        <p:nvSpPr>
          <p:cNvPr id="15" name="Rectangle: Rounded Corners 14">
            <a:extLst>
              <a:ext uri="{FF2B5EF4-FFF2-40B4-BE49-F238E27FC236}">
                <a16:creationId xmlns:a16="http://schemas.microsoft.com/office/drawing/2014/main" id="{A0E52066-DD07-4E6A-A6BE-2E74E6BA1A70}"/>
              </a:ext>
            </a:extLst>
          </p:cNvPr>
          <p:cNvSpPr/>
          <p:nvPr/>
        </p:nvSpPr>
        <p:spPr>
          <a:xfrm>
            <a:off x="3305610" y="4354718"/>
            <a:ext cx="5810491" cy="821803"/>
          </a:xfrm>
          <a:prstGeom prst="roundRect">
            <a:avLst>
              <a:gd name="adj" fmla="val 4835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400" dirty="0"/>
              <a:t>(Windows) Git for Windows – Mac and Linux have preinstalled Git</a:t>
            </a:r>
          </a:p>
        </p:txBody>
      </p:sp>
      <p:sp>
        <p:nvSpPr>
          <p:cNvPr id="4" name="Rectangle: Rounded Corners 3">
            <a:extLst>
              <a:ext uri="{FF2B5EF4-FFF2-40B4-BE49-F238E27FC236}">
                <a16:creationId xmlns:a16="http://schemas.microsoft.com/office/drawing/2014/main" id="{D938CE58-D609-4378-8CFD-0586BA813EC9}"/>
              </a:ext>
            </a:extLst>
          </p:cNvPr>
          <p:cNvSpPr/>
          <p:nvPr/>
        </p:nvSpPr>
        <p:spPr>
          <a:xfrm>
            <a:off x="3305613" y="1567832"/>
            <a:ext cx="5810491" cy="821803"/>
          </a:xfrm>
          <a:prstGeom prst="roundRect">
            <a:avLst>
              <a:gd name="adj" fmla="val 48357"/>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dirty="0"/>
              <a:t>GitHub Account</a:t>
            </a:r>
          </a:p>
        </p:txBody>
      </p:sp>
      <p:sp>
        <p:nvSpPr>
          <p:cNvPr id="26" name="Rectangle: Rounded Corners 25">
            <a:extLst>
              <a:ext uri="{FF2B5EF4-FFF2-40B4-BE49-F238E27FC236}">
                <a16:creationId xmlns:a16="http://schemas.microsoft.com/office/drawing/2014/main" id="{FDDC034B-3657-43D7-A151-D031085CA81A}"/>
              </a:ext>
            </a:extLst>
          </p:cNvPr>
          <p:cNvSpPr/>
          <p:nvPr/>
        </p:nvSpPr>
        <p:spPr>
          <a:xfrm>
            <a:off x="3305611" y="3425756"/>
            <a:ext cx="5810491" cy="821803"/>
          </a:xfrm>
          <a:prstGeom prst="roundRect">
            <a:avLst>
              <a:gd name="adj" fmla="val 48357"/>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a:t>A Repository created on the GitHub website</a:t>
            </a:r>
          </a:p>
        </p:txBody>
      </p:sp>
      <p:sp>
        <p:nvSpPr>
          <p:cNvPr id="7" name="Oval 6">
            <a:extLst>
              <a:ext uri="{FF2B5EF4-FFF2-40B4-BE49-F238E27FC236}">
                <a16:creationId xmlns:a16="http://schemas.microsoft.com/office/drawing/2014/main" id="{94A9E298-4784-48FD-B98B-B1B11D8E3F62}"/>
              </a:ext>
            </a:extLst>
          </p:cNvPr>
          <p:cNvSpPr/>
          <p:nvPr/>
        </p:nvSpPr>
        <p:spPr>
          <a:xfrm>
            <a:off x="2863264" y="1563641"/>
            <a:ext cx="855625" cy="855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27" name="Oval 26">
            <a:extLst>
              <a:ext uri="{FF2B5EF4-FFF2-40B4-BE49-F238E27FC236}">
                <a16:creationId xmlns:a16="http://schemas.microsoft.com/office/drawing/2014/main" id="{5B7F8A6B-E8EC-451E-9D40-5EAAF2F5C920}"/>
              </a:ext>
            </a:extLst>
          </p:cNvPr>
          <p:cNvSpPr/>
          <p:nvPr/>
        </p:nvSpPr>
        <p:spPr>
          <a:xfrm>
            <a:off x="2877797" y="2497611"/>
            <a:ext cx="855625" cy="85562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2</a:t>
            </a:r>
          </a:p>
        </p:txBody>
      </p:sp>
      <p:sp>
        <p:nvSpPr>
          <p:cNvPr id="28" name="Oval 27">
            <a:extLst>
              <a:ext uri="{FF2B5EF4-FFF2-40B4-BE49-F238E27FC236}">
                <a16:creationId xmlns:a16="http://schemas.microsoft.com/office/drawing/2014/main" id="{2523C724-C2C7-48FE-9268-89FA0450FE74}"/>
              </a:ext>
            </a:extLst>
          </p:cNvPr>
          <p:cNvSpPr/>
          <p:nvPr/>
        </p:nvSpPr>
        <p:spPr>
          <a:xfrm>
            <a:off x="2863263" y="3426573"/>
            <a:ext cx="855625" cy="85562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3</a:t>
            </a:r>
          </a:p>
        </p:txBody>
      </p:sp>
      <p:sp>
        <p:nvSpPr>
          <p:cNvPr id="29" name="Oval 28">
            <a:extLst>
              <a:ext uri="{FF2B5EF4-FFF2-40B4-BE49-F238E27FC236}">
                <a16:creationId xmlns:a16="http://schemas.microsoft.com/office/drawing/2014/main" id="{F23D387B-B58C-4D35-999B-63C0670AFD23}"/>
              </a:ext>
            </a:extLst>
          </p:cNvPr>
          <p:cNvSpPr/>
          <p:nvPr/>
        </p:nvSpPr>
        <p:spPr>
          <a:xfrm>
            <a:off x="2863262" y="4354718"/>
            <a:ext cx="855625" cy="855625"/>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4</a:t>
            </a:r>
          </a:p>
        </p:txBody>
      </p:sp>
    </p:spTree>
    <p:extLst>
      <p:ext uri="{BB962C8B-B14F-4D97-AF65-F5344CB8AC3E}">
        <p14:creationId xmlns:p14="http://schemas.microsoft.com/office/powerpoint/2010/main" val="38252735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Rectangle: Rounded Corners 10">
            <a:extLst>
              <a:ext uri="{FF2B5EF4-FFF2-40B4-BE49-F238E27FC236}">
                <a16:creationId xmlns:a16="http://schemas.microsoft.com/office/drawing/2014/main" id="{15AD7D0C-111D-44ED-A6B9-A07A02EA2E87}"/>
              </a:ext>
            </a:extLst>
          </p:cNvPr>
          <p:cNvSpPr/>
          <p:nvPr/>
        </p:nvSpPr>
        <p:spPr>
          <a:xfrm>
            <a:off x="3277706" y="379372"/>
            <a:ext cx="5810491" cy="821803"/>
          </a:xfrm>
          <a:prstGeom prst="roundRect">
            <a:avLst>
              <a:gd name="adj" fmla="val 48357"/>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dirty="0"/>
              <a:t>GitHub Account</a:t>
            </a:r>
          </a:p>
        </p:txBody>
      </p:sp>
      <p:sp>
        <p:nvSpPr>
          <p:cNvPr id="13" name="Oval 12">
            <a:extLst>
              <a:ext uri="{FF2B5EF4-FFF2-40B4-BE49-F238E27FC236}">
                <a16:creationId xmlns:a16="http://schemas.microsoft.com/office/drawing/2014/main" id="{64E380E8-799A-4144-9599-743AE948804A}"/>
              </a:ext>
            </a:extLst>
          </p:cNvPr>
          <p:cNvSpPr/>
          <p:nvPr/>
        </p:nvSpPr>
        <p:spPr>
          <a:xfrm>
            <a:off x="2835357" y="375181"/>
            <a:ext cx="855625" cy="855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pic>
        <p:nvPicPr>
          <p:cNvPr id="3" name="Picture 2" descr="Graphical user interface, application&#10;&#10;Description automatically generated">
            <a:extLst>
              <a:ext uri="{FF2B5EF4-FFF2-40B4-BE49-F238E27FC236}">
                <a16:creationId xmlns:a16="http://schemas.microsoft.com/office/drawing/2014/main" id="{E5E15ABF-2F52-4E3C-BE59-AA22694F08BE}"/>
              </a:ext>
            </a:extLst>
          </p:cNvPr>
          <p:cNvPicPr>
            <a:picLocks noChangeAspect="1"/>
          </p:cNvPicPr>
          <p:nvPr/>
        </p:nvPicPr>
        <p:blipFill rotWithShape="1">
          <a:blip r:embed="rId2">
            <a:extLst>
              <a:ext uri="{28A0092B-C50C-407E-A947-70E740481C1C}">
                <a14:useLocalDpi xmlns:a14="http://schemas.microsoft.com/office/drawing/2010/main" val="0"/>
              </a:ext>
            </a:extLst>
          </a:blip>
          <a:srcRect l="25790" t="20731" r="25967" b="52007"/>
          <a:stretch/>
        </p:blipFill>
        <p:spPr>
          <a:xfrm>
            <a:off x="2193938" y="2949896"/>
            <a:ext cx="7804123" cy="2429582"/>
          </a:xfrm>
          <a:prstGeom prst="rect">
            <a:avLst/>
          </a:prstGeom>
        </p:spPr>
      </p:pic>
      <p:sp>
        <p:nvSpPr>
          <p:cNvPr id="4" name="TextBox 3">
            <a:extLst>
              <a:ext uri="{FF2B5EF4-FFF2-40B4-BE49-F238E27FC236}">
                <a16:creationId xmlns:a16="http://schemas.microsoft.com/office/drawing/2014/main" id="{624058FE-25AF-4E14-9367-F2F895E09DAC}"/>
              </a:ext>
            </a:extLst>
          </p:cNvPr>
          <p:cNvSpPr txBox="1"/>
          <p:nvPr/>
        </p:nvSpPr>
        <p:spPr>
          <a:xfrm>
            <a:off x="3056531" y="1646697"/>
            <a:ext cx="6252840" cy="954107"/>
          </a:xfrm>
          <a:prstGeom prst="rect">
            <a:avLst/>
          </a:prstGeom>
          <a:noFill/>
        </p:spPr>
        <p:txBody>
          <a:bodyPr wrap="square" rtlCol="0">
            <a:spAutoFit/>
          </a:bodyPr>
          <a:lstStyle/>
          <a:p>
            <a:pPr algn="ctr"/>
            <a:r>
              <a:rPr lang="en-US" sz="2800" dirty="0"/>
              <a:t>Simply go to:  github.com </a:t>
            </a:r>
          </a:p>
          <a:p>
            <a:pPr algn="ctr"/>
            <a:r>
              <a:rPr lang="en-US" sz="2800" dirty="0"/>
              <a:t>and click Sign Up</a:t>
            </a:r>
          </a:p>
        </p:txBody>
      </p:sp>
    </p:spTree>
    <p:extLst>
      <p:ext uri="{BB962C8B-B14F-4D97-AF65-F5344CB8AC3E}">
        <p14:creationId xmlns:p14="http://schemas.microsoft.com/office/powerpoint/2010/main" val="1571148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Rectangle: Rounded Corners 10">
            <a:extLst>
              <a:ext uri="{FF2B5EF4-FFF2-40B4-BE49-F238E27FC236}">
                <a16:creationId xmlns:a16="http://schemas.microsoft.com/office/drawing/2014/main" id="{5AACE8B5-50FC-4230-98A5-98721290ABC5}"/>
              </a:ext>
            </a:extLst>
          </p:cNvPr>
          <p:cNvSpPr/>
          <p:nvPr/>
        </p:nvSpPr>
        <p:spPr>
          <a:xfrm>
            <a:off x="3356806" y="379372"/>
            <a:ext cx="5810491" cy="821803"/>
          </a:xfrm>
          <a:prstGeom prst="roundRect">
            <a:avLst>
              <a:gd name="adj" fmla="val 48357"/>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400" dirty="0"/>
              <a:t>Some Code or Text</a:t>
            </a:r>
          </a:p>
        </p:txBody>
      </p:sp>
      <p:sp>
        <p:nvSpPr>
          <p:cNvPr id="13" name="Oval 12">
            <a:extLst>
              <a:ext uri="{FF2B5EF4-FFF2-40B4-BE49-F238E27FC236}">
                <a16:creationId xmlns:a16="http://schemas.microsoft.com/office/drawing/2014/main" id="{FAC6F144-3F24-406A-8C49-102C95222DF6}"/>
              </a:ext>
            </a:extLst>
          </p:cNvPr>
          <p:cNvSpPr/>
          <p:nvPr/>
        </p:nvSpPr>
        <p:spPr>
          <a:xfrm>
            <a:off x="2928992" y="380189"/>
            <a:ext cx="855625" cy="85562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2</a:t>
            </a:r>
          </a:p>
        </p:txBody>
      </p:sp>
      <p:sp>
        <p:nvSpPr>
          <p:cNvPr id="4" name="TextBox 3">
            <a:extLst>
              <a:ext uri="{FF2B5EF4-FFF2-40B4-BE49-F238E27FC236}">
                <a16:creationId xmlns:a16="http://schemas.microsoft.com/office/drawing/2014/main" id="{D1D3DCF4-A40D-48D9-AD0A-CD6C24A664AC}"/>
              </a:ext>
            </a:extLst>
          </p:cNvPr>
          <p:cNvSpPr txBox="1"/>
          <p:nvPr/>
        </p:nvSpPr>
        <p:spPr>
          <a:xfrm>
            <a:off x="1840523" y="1334611"/>
            <a:ext cx="8510954" cy="2677656"/>
          </a:xfrm>
          <a:prstGeom prst="rect">
            <a:avLst/>
          </a:prstGeom>
          <a:noFill/>
        </p:spPr>
        <p:txBody>
          <a:bodyPr wrap="square" rtlCol="0">
            <a:spAutoFit/>
          </a:bodyPr>
          <a:lstStyle/>
          <a:p>
            <a:pPr marL="457200" indent="-457200">
              <a:buFont typeface="Arial" panose="020B0604020202020204" pitchFamily="34" charset="0"/>
              <a:buChar char="•"/>
            </a:pPr>
            <a:r>
              <a:rPr lang="en-US" sz="2800" dirty="0"/>
              <a:t>Can upload any file:</a:t>
            </a:r>
          </a:p>
          <a:p>
            <a:pPr marL="914400" lvl="1" indent="-457200">
              <a:buFont typeface="Arial" panose="020B0604020202020204" pitchFamily="34" charset="0"/>
              <a:buChar char="•"/>
            </a:pPr>
            <a:r>
              <a:rPr lang="en-US" sz="2800" dirty="0"/>
              <a:t> &lt; </a:t>
            </a:r>
            <a:r>
              <a:rPr lang="en-US" sz="2800" b="1" dirty="0"/>
              <a:t>100Mb</a:t>
            </a:r>
            <a:r>
              <a:rPr lang="en-US" sz="2800" dirty="0"/>
              <a:t> if uploading from the command line, or</a:t>
            </a:r>
          </a:p>
          <a:p>
            <a:pPr marL="914400" lvl="1" indent="-457200">
              <a:buFont typeface="Arial" panose="020B0604020202020204" pitchFamily="34" charset="0"/>
              <a:buChar char="•"/>
            </a:pPr>
            <a:r>
              <a:rPr lang="en-US" sz="2800" dirty="0"/>
              <a:t> &lt; </a:t>
            </a:r>
            <a:r>
              <a:rPr lang="en-US" sz="2800" b="1" dirty="0"/>
              <a:t>25Mb</a:t>
            </a:r>
            <a:r>
              <a:rPr lang="en-US" sz="2800" dirty="0"/>
              <a:t> if uploading on the web interface.</a:t>
            </a:r>
          </a:p>
          <a:p>
            <a:pPr marL="457200" indent="-457200">
              <a:buFont typeface="Arial" panose="020B0604020202020204" pitchFamily="34" charset="0"/>
              <a:buChar char="•"/>
            </a:pPr>
            <a:r>
              <a:rPr lang="en-US" sz="2800" dirty="0"/>
              <a:t>Total Repository size limits: </a:t>
            </a:r>
          </a:p>
          <a:p>
            <a:pPr marL="914400" lvl="1" indent="-457200">
              <a:buFont typeface="Arial" panose="020B0604020202020204" pitchFamily="34" charset="0"/>
              <a:buChar char="•"/>
            </a:pPr>
            <a:r>
              <a:rPr lang="en-US" sz="2800" b="1" dirty="0"/>
              <a:t>&lt; 1Gb </a:t>
            </a:r>
            <a:r>
              <a:rPr lang="en-US" sz="2800" dirty="0"/>
              <a:t>Recommended</a:t>
            </a:r>
          </a:p>
          <a:p>
            <a:pPr marL="914400" lvl="1" indent="-457200">
              <a:buFont typeface="Arial" panose="020B0604020202020204" pitchFamily="34" charset="0"/>
              <a:buChar char="•"/>
            </a:pPr>
            <a:r>
              <a:rPr lang="en-US" sz="2800" dirty="0"/>
              <a:t>&lt; 5Gb Strongly Recommended</a:t>
            </a:r>
          </a:p>
        </p:txBody>
      </p:sp>
      <p:pic>
        <p:nvPicPr>
          <p:cNvPr id="9" name="Picture 8" descr="Graphical user interface, application, Word&#10;&#10;Description automatically generated">
            <a:extLst>
              <a:ext uri="{FF2B5EF4-FFF2-40B4-BE49-F238E27FC236}">
                <a16:creationId xmlns:a16="http://schemas.microsoft.com/office/drawing/2014/main" id="{F64AAA3B-E427-4B2E-BD4C-20855EB790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6804" y="4280940"/>
            <a:ext cx="6912041" cy="2131875"/>
          </a:xfrm>
          <a:prstGeom prst="rect">
            <a:avLst/>
          </a:prstGeom>
        </p:spPr>
      </p:pic>
      <p:sp>
        <p:nvSpPr>
          <p:cNvPr id="15" name="TextBox 14">
            <a:extLst>
              <a:ext uri="{FF2B5EF4-FFF2-40B4-BE49-F238E27FC236}">
                <a16:creationId xmlns:a16="http://schemas.microsoft.com/office/drawing/2014/main" id="{02F6C603-206E-4E1D-80E2-346DB797D7EE}"/>
              </a:ext>
            </a:extLst>
          </p:cNvPr>
          <p:cNvSpPr txBox="1"/>
          <p:nvPr/>
        </p:nvSpPr>
        <p:spPr>
          <a:xfrm>
            <a:off x="562403" y="4632486"/>
            <a:ext cx="2794401" cy="1200329"/>
          </a:xfrm>
          <a:prstGeom prst="rect">
            <a:avLst/>
          </a:prstGeom>
          <a:noFill/>
        </p:spPr>
        <p:txBody>
          <a:bodyPr wrap="square" rtlCol="0">
            <a:spAutoFit/>
          </a:bodyPr>
          <a:lstStyle/>
          <a:p>
            <a:r>
              <a:rPr lang="en-US" sz="2400" b="1" dirty="0"/>
              <a:t>Example file we want to version control on GitHub:</a:t>
            </a:r>
          </a:p>
        </p:txBody>
      </p:sp>
    </p:spTree>
    <p:extLst>
      <p:ext uri="{BB962C8B-B14F-4D97-AF65-F5344CB8AC3E}">
        <p14:creationId xmlns:p14="http://schemas.microsoft.com/office/powerpoint/2010/main" val="41591692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Rectangle: Rounded Corners 16">
            <a:extLst>
              <a:ext uri="{FF2B5EF4-FFF2-40B4-BE49-F238E27FC236}">
                <a16:creationId xmlns:a16="http://schemas.microsoft.com/office/drawing/2014/main" id="{D0226C3C-482D-4D39-BEC8-FDC999D7068B}"/>
              </a:ext>
            </a:extLst>
          </p:cNvPr>
          <p:cNvSpPr/>
          <p:nvPr/>
        </p:nvSpPr>
        <p:spPr>
          <a:xfrm>
            <a:off x="3356806" y="101857"/>
            <a:ext cx="5810491" cy="821803"/>
          </a:xfrm>
          <a:prstGeom prst="roundRect">
            <a:avLst>
              <a:gd name="adj" fmla="val 48357"/>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a:t>A Repository created on the GitHub website</a:t>
            </a:r>
          </a:p>
        </p:txBody>
      </p:sp>
      <p:sp>
        <p:nvSpPr>
          <p:cNvPr id="19" name="Oval 18">
            <a:extLst>
              <a:ext uri="{FF2B5EF4-FFF2-40B4-BE49-F238E27FC236}">
                <a16:creationId xmlns:a16="http://schemas.microsoft.com/office/drawing/2014/main" id="{1CC1CE6F-01A6-4940-B0CF-AA264142FCAE}"/>
              </a:ext>
            </a:extLst>
          </p:cNvPr>
          <p:cNvSpPr/>
          <p:nvPr/>
        </p:nvSpPr>
        <p:spPr>
          <a:xfrm>
            <a:off x="2914458" y="102674"/>
            <a:ext cx="855625" cy="85562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3</a:t>
            </a:r>
          </a:p>
        </p:txBody>
      </p:sp>
      <p:pic>
        <p:nvPicPr>
          <p:cNvPr id="3" name="Picture 2" descr="Graphical user interface, text, application, email&#10;&#10;Description automatically generated">
            <a:extLst>
              <a:ext uri="{FF2B5EF4-FFF2-40B4-BE49-F238E27FC236}">
                <a16:creationId xmlns:a16="http://schemas.microsoft.com/office/drawing/2014/main" id="{C6A86D24-8B46-4296-932D-5FD18CE35D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339" y="1136587"/>
            <a:ext cx="11489321" cy="5605278"/>
          </a:xfrm>
          <a:prstGeom prst="rect">
            <a:avLst/>
          </a:prstGeom>
        </p:spPr>
      </p:pic>
    </p:spTree>
    <p:extLst>
      <p:ext uri="{BB962C8B-B14F-4D97-AF65-F5344CB8AC3E}">
        <p14:creationId xmlns:p14="http://schemas.microsoft.com/office/powerpoint/2010/main" val="34930170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Rectangle: Rounded Corners 16">
            <a:extLst>
              <a:ext uri="{FF2B5EF4-FFF2-40B4-BE49-F238E27FC236}">
                <a16:creationId xmlns:a16="http://schemas.microsoft.com/office/drawing/2014/main" id="{D0226C3C-482D-4D39-BEC8-FDC999D7068B}"/>
              </a:ext>
            </a:extLst>
          </p:cNvPr>
          <p:cNvSpPr/>
          <p:nvPr/>
        </p:nvSpPr>
        <p:spPr>
          <a:xfrm>
            <a:off x="3356806" y="101857"/>
            <a:ext cx="5810491" cy="821803"/>
          </a:xfrm>
          <a:prstGeom prst="roundRect">
            <a:avLst>
              <a:gd name="adj" fmla="val 48357"/>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a:t>A Repository created on the GitHub website</a:t>
            </a:r>
          </a:p>
        </p:txBody>
      </p:sp>
      <p:sp>
        <p:nvSpPr>
          <p:cNvPr id="19" name="Oval 18">
            <a:extLst>
              <a:ext uri="{FF2B5EF4-FFF2-40B4-BE49-F238E27FC236}">
                <a16:creationId xmlns:a16="http://schemas.microsoft.com/office/drawing/2014/main" id="{1CC1CE6F-01A6-4940-B0CF-AA264142FCAE}"/>
              </a:ext>
            </a:extLst>
          </p:cNvPr>
          <p:cNvSpPr/>
          <p:nvPr/>
        </p:nvSpPr>
        <p:spPr>
          <a:xfrm>
            <a:off x="2914458" y="102674"/>
            <a:ext cx="855625" cy="85562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3</a:t>
            </a:r>
          </a:p>
        </p:txBody>
      </p:sp>
      <p:pic>
        <p:nvPicPr>
          <p:cNvPr id="4" name="Picture 3" descr="Graphical user interface, text, email&#10;&#10;Description automatically generated">
            <a:extLst>
              <a:ext uri="{FF2B5EF4-FFF2-40B4-BE49-F238E27FC236}">
                <a16:creationId xmlns:a16="http://schemas.microsoft.com/office/drawing/2014/main" id="{DE261C83-ABF2-4BB3-B8DC-587BD587D3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339" y="1136587"/>
            <a:ext cx="11485804" cy="5618739"/>
          </a:xfrm>
          <a:prstGeom prst="rect">
            <a:avLst/>
          </a:prstGeom>
        </p:spPr>
      </p:pic>
    </p:spTree>
    <p:extLst>
      <p:ext uri="{BB962C8B-B14F-4D97-AF65-F5344CB8AC3E}">
        <p14:creationId xmlns:p14="http://schemas.microsoft.com/office/powerpoint/2010/main" val="3562869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8" name="Picture 17" descr="Graphical user interface, text, application, email&#10;&#10;Description automatically generated">
            <a:extLst>
              <a:ext uri="{FF2B5EF4-FFF2-40B4-BE49-F238E27FC236}">
                <a16:creationId xmlns:a16="http://schemas.microsoft.com/office/drawing/2014/main" id="{A7656120-9796-4C73-85D8-C7A0197213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02209"/>
            <a:ext cx="12192000" cy="6139281"/>
          </a:xfrm>
          <a:prstGeom prst="rect">
            <a:avLst/>
          </a:prstGeom>
        </p:spPr>
      </p:pic>
    </p:spTree>
    <p:extLst>
      <p:ext uri="{BB962C8B-B14F-4D97-AF65-F5344CB8AC3E}">
        <p14:creationId xmlns:p14="http://schemas.microsoft.com/office/powerpoint/2010/main" val="8426026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Rectangle: Rounded Corners 16">
            <a:extLst>
              <a:ext uri="{FF2B5EF4-FFF2-40B4-BE49-F238E27FC236}">
                <a16:creationId xmlns:a16="http://schemas.microsoft.com/office/drawing/2014/main" id="{D0226C3C-482D-4D39-BEC8-FDC999D7068B}"/>
              </a:ext>
            </a:extLst>
          </p:cNvPr>
          <p:cNvSpPr/>
          <p:nvPr/>
        </p:nvSpPr>
        <p:spPr>
          <a:xfrm>
            <a:off x="3356806" y="101857"/>
            <a:ext cx="5810491" cy="821803"/>
          </a:xfrm>
          <a:prstGeom prst="roundRect">
            <a:avLst>
              <a:gd name="adj" fmla="val 48357"/>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a:t>A Repository created on the GitHub website</a:t>
            </a:r>
          </a:p>
        </p:txBody>
      </p:sp>
      <p:sp>
        <p:nvSpPr>
          <p:cNvPr id="19" name="Oval 18">
            <a:extLst>
              <a:ext uri="{FF2B5EF4-FFF2-40B4-BE49-F238E27FC236}">
                <a16:creationId xmlns:a16="http://schemas.microsoft.com/office/drawing/2014/main" id="{1CC1CE6F-01A6-4940-B0CF-AA264142FCAE}"/>
              </a:ext>
            </a:extLst>
          </p:cNvPr>
          <p:cNvSpPr/>
          <p:nvPr/>
        </p:nvSpPr>
        <p:spPr>
          <a:xfrm>
            <a:off x="2914458" y="102674"/>
            <a:ext cx="855625" cy="85562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3</a:t>
            </a:r>
          </a:p>
        </p:txBody>
      </p:sp>
      <p:pic>
        <p:nvPicPr>
          <p:cNvPr id="3" name="Picture 2" descr="Graphical user interface, text, application, email&#10;&#10;Description automatically generated">
            <a:extLst>
              <a:ext uri="{FF2B5EF4-FFF2-40B4-BE49-F238E27FC236}">
                <a16:creationId xmlns:a16="http://schemas.microsoft.com/office/drawing/2014/main" id="{7BCE811B-74B7-456D-978F-CB21A733CE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8854" y="1084442"/>
            <a:ext cx="4254291" cy="5612776"/>
          </a:xfrm>
          <a:prstGeom prst="rect">
            <a:avLst/>
          </a:prstGeom>
        </p:spPr>
      </p:pic>
      <p:cxnSp>
        <p:nvCxnSpPr>
          <p:cNvPr id="7" name="Straight Arrow Connector 6">
            <a:extLst>
              <a:ext uri="{FF2B5EF4-FFF2-40B4-BE49-F238E27FC236}">
                <a16:creationId xmlns:a16="http://schemas.microsoft.com/office/drawing/2014/main" id="{B06E783A-2C6E-4ED0-85B8-D27733EAFCD9}"/>
              </a:ext>
            </a:extLst>
          </p:cNvPr>
          <p:cNvCxnSpPr>
            <a:cxnSpLocks/>
          </p:cNvCxnSpPr>
          <p:nvPr/>
        </p:nvCxnSpPr>
        <p:spPr>
          <a:xfrm flipH="1">
            <a:off x="7442522" y="3330615"/>
            <a:ext cx="850739" cy="0"/>
          </a:xfrm>
          <a:prstGeom prst="straightConnector1">
            <a:avLst/>
          </a:prstGeom>
          <a:ln w="165100">
            <a:solidFill>
              <a:schemeClr val="accent1">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A5B4290-C8AA-4414-900F-FC449DA0A8BA}"/>
              </a:ext>
            </a:extLst>
          </p:cNvPr>
          <p:cNvSpPr txBox="1"/>
          <p:nvPr/>
        </p:nvSpPr>
        <p:spPr>
          <a:xfrm>
            <a:off x="8303346" y="2868950"/>
            <a:ext cx="2106592" cy="923330"/>
          </a:xfrm>
          <a:prstGeom prst="rect">
            <a:avLst/>
          </a:prstGeom>
          <a:noFill/>
        </p:spPr>
        <p:txBody>
          <a:bodyPr wrap="square" rtlCol="0">
            <a:spAutoFit/>
          </a:bodyPr>
          <a:lstStyle/>
          <a:p>
            <a:r>
              <a:rPr lang="en-US" dirty="0"/>
              <a:t>Can choose Public or Private depending on need</a:t>
            </a:r>
          </a:p>
        </p:txBody>
      </p:sp>
    </p:spTree>
    <p:extLst>
      <p:ext uri="{BB962C8B-B14F-4D97-AF65-F5344CB8AC3E}">
        <p14:creationId xmlns:p14="http://schemas.microsoft.com/office/powerpoint/2010/main" val="6480632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Rectangle: Rounded Corners 16">
            <a:extLst>
              <a:ext uri="{FF2B5EF4-FFF2-40B4-BE49-F238E27FC236}">
                <a16:creationId xmlns:a16="http://schemas.microsoft.com/office/drawing/2014/main" id="{D0226C3C-482D-4D39-BEC8-FDC999D7068B}"/>
              </a:ext>
            </a:extLst>
          </p:cNvPr>
          <p:cNvSpPr/>
          <p:nvPr/>
        </p:nvSpPr>
        <p:spPr>
          <a:xfrm>
            <a:off x="3356806" y="101857"/>
            <a:ext cx="5810491" cy="821803"/>
          </a:xfrm>
          <a:prstGeom prst="roundRect">
            <a:avLst>
              <a:gd name="adj" fmla="val 48357"/>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400" dirty="0"/>
              <a:t>A Repository created on the GitHub website</a:t>
            </a:r>
          </a:p>
        </p:txBody>
      </p:sp>
      <p:sp>
        <p:nvSpPr>
          <p:cNvPr id="19" name="Oval 18">
            <a:extLst>
              <a:ext uri="{FF2B5EF4-FFF2-40B4-BE49-F238E27FC236}">
                <a16:creationId xmlns:a16="http://schemas.microsoft.com/office/drawing/2014/main" id="{1CC1CE6F-01A6-4940-B0CF-AA264142FCAE}"/>
              </a:ext>
            </a:extLst>
          </p:cNvPr>
          <p:cNvSpPr/>
          <p:nvPr/>
        </p:nvSpPr>
        <p:spPr>
          <a:xfrm>
            <a:off x="2914458" y="102674"/>
            <a:ext cx="855625" cy="85562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3</a:t>
            </a:r>
          </a:p>
        </p:txBody>
      </p:sp>
      <p:pic>
        <p:nvPicPr>
          <p:cNvPr id="13" name="Picture 12" descr="Graphical user interface, text, application, email&#10;&#10;Description automatically generated">
            <a:extLst>
              <a:ext uri="{FF2B5EF4-FFF2-40B4-BE49-F238E27FC236}">
                <a16:creationId xmlns:a16="http://schemas.microsoft.com/office/drawing/2014/main" id="{7AD30D93-E57A-4D92-AF99-59196A06F5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339" y="1136587"/>
            <a:ext cx="11465348" cy="4978914"/>
          </a:xfrm>
          <a:prstGeom prst="rect">
            <a:avLst/>
          </a:prstGeom>
        </p:spPr>
      </p:pic>
    </p:spTree>
    <p:extLst>
      <p:ext uri="{BB962C8B-B14F-4D97-AF65-F5344CB8AC3E}">
        <p14:creationId xmlns:p14="http://schemas.microsoft.com/office/powerpoint/2010/main" val="33195601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Rectangle: Rounded Corners 14">
            <a:extLst>
              <a:ext uri="{FF2B5EF4-FFF2-40B4-BE49-F238E27FC236}">
                <a16:creationId xmlns:a16="http://schemas.microsoft.com/office/drawing/2014/main" id="{FDDF6E97-09F1-4343-8763-9CB84210F6C6}"/>
              </a:ext>
            </a:extLst>
          </p:cNvPr>
          <p:cNvSpPr/>
          <p:nvPr/>
        </p:nvSpPr>
        <p:spPr>
          <a:xfrm>
            <a:off x="3356806" y="102674"/>
            <a:ext cx="5810491" cy="821803"/>
          </a:xfrm>
          <a:prstGeom prst="roundRect">
            <a:avLst>
              <a:gd name="adj" fmla="val 4835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400" dirty="0"/>
              <a:t>(Windows) Git for Windows – Mac and Linux have preinstalled Git</a:t>
            </a:r>
          </a:p>
        </p:txBody>
      </p:sp>
      <p:sp>
        <p:nvSpPr>
          <p:cNvPr id="21" name="Oval 20">
            <a:extLst>
              <a:ext uri="{FF2B5EF4-FFF2-40B4-BE49-F238E27FC236}">
                <a16:creationId xmlns:a16="http://schemas.microsoft.com/office/drawing/2014/main" id="{8C250AF0-EC77-4F28-AB46-D19F67528CDC}"/>
              </a:ext>
            </a:extLst>
          </p:cNvPr>
          <p:cNvSpPr/>
          <p:nvPr/>
        </p:nvSpPr>
        <p:spPr>
          <a:xfrm>
            <a:off x="2914458" y="102674"/>
            <a:ext cx="855625" cy="855625"/>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4</a:t>
            </a:r>
          </a:p>
        </p:txBody>
      </p:sp>
      <p:pic>
        <p:nvPicPr>
          <p:cNvPr id="3" name="Picture 2" descr="Graphical user interface, application, website&#10;&#10;Description automatically generated">
            <a:extLst>
              <a:ext uri="{FF2B5EF4-FFF2-40B4-BE49-F238E27FC236}">
                <a16:creationId xmlns:a16="http://schemas.microsoft.com/office/drawing/2014/main" id="{CB5E50FD-D071-492E-B2C8-3DFCFDF383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1284" y="2266015"/>
            <a:ext cx="9289431" cy="4437610"/>
          </a:xfrm>
          <a:prstGeom prst="rect">
            <a:avLst/>
          </a:prstGeom>
        </p:spPr>
      </p:pic>
      <p:sp>
        <p:nvSpPr>
          <p:cNvPr id="4" name="TextBox 3">
            <a:extLst>
              <a:ext uri="{FF2B5EF4-FFF2-40B4-BE49-F238E27FC236}">
                <a16:creationId xmlns:a16="http://schemas.microsoft.com/office/drawing/2014/main" id="{FB2BE4DB-6FC9-4C12-9A6D-669B99A58B74}"/>
              </a:ext>
            </a:extLst>
          </p:cNvPr>
          <p:cNvSpPr txBox="1"/>
          <p:nvPr/>
        </p:nvSpPr>
        <p:spPr>
          <a:xfrm>
            <a:off x="1451284" y="1077152"/>
            <a:ext cx="9289431" cy="1015663"/>
          </a:xfrm>
          <a:prstGeom prst="rect">
            <a:avLst/>
          </a:prstGeom>
          <a:noFill/>
        </p:spPr>
        <p:txBody>
          <a:bodyPr wrap="square" rtlCol="0">
            <a:spAutoFit/>
          </a:bodyPr>
          <a:lstStyle/>
          <a:p>
            <a:pPr algn="ctr"/>
            <a:r>
              <a:rPr lang="en-US" sz="2000" b="1" dirty="0"/>
              <a:t>Windows users</a:t>
            </a:r>
            <a:r>
              <a:rPr lang="en-US" sz="2000" dirty="0"/>
              <a:t>, navigate to </a:t>
            </a:r>
            <a:r>
              <a:rPr lang="en-US" sz="2000" dirty="0">
                <a:hlinkClick r:id="rId3"/>
              </a:rPr>
              <a:t>https://gitforwindows.org/</a:t>
            </a:r>
            <a:endParaRPr lang="en-US" sz="2000" dirty="0"/>
          </a:p>
          <a:p>
            <a:pPr algn="ctr"/>
            <a:r>
              <a:rPr lang="en-US" sz="2000" dirty="0"/>
              <a:t>Download and follow the default install instructions.</a:t>
            </a:r>
          </a:p>
          <a:p>
            <a:pPr algn="ctr"/>
            <a:r>
              <a:rPr lang="en-US" sz="2000" dirty="0"/>
              <a:t>Git comes pre-installed on Mac and on our Linux compute cluster!</a:t>
            </a:r>
          </a:p>
        </p:txBody>
      </p:sp>
    </p:spTree>
    <p:extLst>
      <p:ext uri="{BB962C8B-B14F-4D97-AF65-F5344CB8AC3E}">
        <p14:creationId xmlns:p14="http://schemas.microsoft.com/office/powerpoint/2010/main" val="33308954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Title 1">
            <a:extLst>
              <a:ext uri="{FF2B5EF4-FFF2-40B4-BE49-F238E27FC236}">
                <a16:creationId xmlns:a16="http://schemas.microsoft.com/office/drawing/2014/main" id="{432F7DB4-8914-4CA0-AF4E-F606B55CE2DB}"/>
              </a:ext>
            </a:extLst>
          </p:cNvPr>
          <p:cNvSpPr>
            <a:spLocks noGrp="1"/>
          </p:cNvSpPr>
          <p:nvPr>
            <p:ph type="title"/>
          </p:nvPr>
        </p:nvSpPr>
        <p:spPr>
          <a:xfrm>
            <a:off x="643467" y="130997"/>
            <a:ext cx="10905066" cy="856150"/>
          </a:xfrm>
        </p:spPr>
        <p:txBody>
          <a:bodyPr>
            <a:normAutofit/>
          </a:bodyPr>
          <a:lstStyle/>
          <a:p>
            <a:pPr algn="ctr"/>
            <a:r>
              <a:rPr lang="en-US" sz="3600" dirty="0"/>
              <a:t>How to use Git! First, we need to get set-up.</a:t>
            </a:r>
          </a:p>
        </p:txBody>
      </p:sp>
      <p:graphicFrame>
        <p:nvGraphicFramePr>
          <p:cNvPr id="2" name="Table 2">
            <a:extLst>
              <a:ext uri="{FF2B5EF4-FFF2-40B4-BE49-F238E27FC236}">
                <a16:creationId xmlns:a16="http://schemas.microsoft.com/office/drawing/2014/main" id="{464D719A-9CA5-43B8-9B0E-CE2CA03C1C42}"/>
              </a:ext>
            </a:extLst>
          </p:cNvPr>
          <p:cNvGraphicFramePr>
            <a:graphicFrameLocks noGrp="1"/>
          </p:cNvGraphicFramePr>
          <p:nvPr>
            <p:extLst>
              <p:ext uri="{D42A27DB-BD31-4B8C-83A1-F6EECF244321}">
                <p14:modId xmlns:p14="http://schemas.microsoft.com/office/powerpoint/2010/main" val="2242361392"/>
              </p:ext>
            </p:extLst>
          </p:nvPr>
        </p:nvGraphicFramePr>
        <p:xfrm>
          <a:off x="24657" y="1538817"/>
          <a:ext cx="12142686" cy="2559607"/>
        </p:xfrm>
        <a:graphic>
          <a:graphicData uri="http://schemas.openxmlformats.org/drawingml/2006/table">
            <a:tbl>
              <a:tblPr firstRow="1" bandRow="1">
                <a:tableStyleId>{5C22544A-7EE6-4342-B048-85BDC9FD1C3A}</a:tableStyleId>
              </a:tblPr>
              <a:tblGrid>
                <a:gridCol w="7876331">
                  <a:extLst>
                    <a:ext uri="{9D8B030D-6E8A-4147-A177-3AD203B41FA5}">
                      <a16:colId xmlns:a16="http://schemas.microsoft.com/office/drawing/2014/main" val="2454561130"/>
                    </a:ext>
                  </a:extLst>
                </a:gridCol>
                <a:gridCol w="4266355">
                  <a:extLst>
                    <a:ext uri="{9D8B030D-6E8A-4147-A177-3AD203B41FA5}">
                      <a16:colId xmlns:a16="http://schemas.microsoft.com/office/drawing/2014/main" val="3717080725"/>
                    </a:ext>
                  </a:extLst>
                </a:gridCol>
              </a:tblGrid>
              <a:tr h="416159">
                <a:tc>
                  <a:txBody>
                    <a:bodyPr/>
                    <a:lstStyle/>
                    <a:p>
                      <a:pPr algn="ctr"/>
                      <a:r>
                        <a:rPr lang="en-US" dirty="0"/>
                        <a:t>Command</a:t>
                      </a:r>
                    </a:p>
                  </a:txBody>
                  <a:tcPr/>
                </a:tc>
                <a:tc>
                  <a:txBody>
                    <a:bodyPr/>
                    <a:lstStyle/>
                    <a:p>
                      <a:pPr algn="ctr"/>
                      <a:r>
                        <a:rPr lang="en-US" dirty="0"/>
                        <a:t>Description</a:t>
                      </a:r>
                    </a:p>
                  </a:txBody>
                  <a:tcPr/>
                </a:tc>
                <a:extLst>
                  <a:ext uri="{0D108BD9-81ED-4DB2-BD59-A6C34878D82A}">
                    <a16:rowId xmlns:a16="http://schemas.microsoft.com/office/drawing/2014/main" val="1713173954"/>
                  </a:ext>
                </a:extLst>
              </a:tr>
              <a:tr h="718300">
                <a:tc>
                  <a:txBody>
                    <a:bodyPr/>
                    <a:lstStyle/>
                    <a:p>
                      <a:pPr algn="ctr"/>
                      <a:r>
                        <a:rPr lang="en-US" sz="1600" dirty="0">
                          <a:latin typeface="Courier New" panose="02070309020205020404" pitchFamily="49" charset="0"/>
                          <a:cs typeface="Courier New" panose="02070309020205020404" pitchFamily="49" charset="0"/>
                        </a:rPr>
                        <a:t>git config –-global user.name “</a:t>
                      </a:r>
                      <a:r>
                        <a:rPr lang="en-US" sz="1600" dirty="0" err="1">
                          <a:latin typeface="Courier New" panose="02070309020205020404" pitchFamily="49" charset="0"/>
                          <a:cs typeface="Courier New" panose="02070309020205020404" pitchFamily="49" charset="0"/>
                        </a:rPr>
                        <a:t>your_github_username</a:t>
                      </a:r>
                      <a:r>
                        <a:rPr lang="en-US" sz="1600" dirty="0">
                          <a:latin typeface="Courier New" panose="02070309020205020404" pitchFamily="49" charset="0"/>
                          <a:cs typeface="Courier New" panose="02070309020205020404" pitchFamily="49" charset="0"/>
                        </a:rPr>
                        <a:t>”</a:t>
                      </a:r>
                    </a:p>
                  </a:txBody>
                  <a:tcPr anchor="ctr"/>
                </a:tc>
                <a:tc>
                  <a:txBody>
                    <a:bodyPr/>
                    <a:lstStyle/>
                    <a:p>
                      <a:r>
                        <a:rPr lang="en-US" dirty="0"/>
                        <a:t>Sets up your username so GitHub will recognize you.</a:t>
                      </a:r>
                    </a:p>
                  </a:txBody>
                  <a:tcPr/>
                </a:tc>
                <a:extLst>
                  <a:ext uri="{0D108BD9-81ED-4DB2-BD59-A6C34878D82A}">
                    <a16:rowId xmlns:a16="http://schemas.microsoft.com/office/drawing/2014/main" val="168069252"/>
                  </a:ext>
                </a:extLst>
              </a:tr>
              <a:tr h="706848">
                <a:tc>
                  <a:txBody>
                    <a:bodyPr/>
                    <a:lstStyle/>
                    <a:p>
                      <a:pPr algn="ctr"/>
                      <a:r>
                        <a:rPr lang="en-US" sz="1600" dirty="0">
                          <a:latin typeface="Courier New" panose="02070309020205020404" pitchFamily="49" charset="0"/>
                          <a:cs typeface="Courier New" panose="02070309020205020404" pitchFamily="49" charset="0"/>
                        </a:rPr>
                        <a:t>git config –-global </a:t>
                      </a:r>
                      <a:r>
                        <a:rPr lang="en-US" sz="1600" dirty="0" err="1">
                          <a:latin typeface="Courier New" panose="02070309020205020404" pitchFamily="49" charset="0"/>
                          <a:cs typeface="Courier New" panose="02070309020205020404" pitchFamily="49" charset="0"/>
                        </a:rPr>
                        <a:t>user.email</a:t>
                      </a:r>
                      <a:r>
                        <a:rPr lang="en-US" sz="1600" dirty="0">
                          <a:latin typeface="Courier New" panose="02070309020205020404" pitchFamily="49" charset="0"/>
                          <a:cs typeface="Courier New" panose="02070309020205020404" pitchFamily="49" charset="0"/>
                        </a:rPr>
                        <a:t> “your_github_email@example.com”</a:t>
                      </a:r>
                    </a:p>
                  </a:txBody>
                  <a:tcPr anchor="ctr"/>
                </a:tc>
                <a:tc>
                  <a:txBody>
                    <a:bodyPr/>
                    <a:lstStyle/>
                    <a:p>
                      <a:r>
                        <a:rPr lang="en-US" dirty="0"/>
                        <a:t>Sets up your email so GitHub will recognize you.</a:t>
                      </a:r>
                    </a:p>
                  </a:txBody>
                  <a:tcPr/>
                </a:tc>
                <a:extLst>
                  <a:ext uri="{0D108BD9-81ED-4DB2-BD59-A6C34878D82A}">
                    <a16:rowId xmlns:a16="http://schemas.microsoft.com/office/drawing/2014/main" val="2431141453"/>
                  </a:ext>
                </a:extLst>
              </a:tr>
              <a:tr h="7183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Courier New" panose="02070309020205020404" pitchFamily="49" charset="0"/>
                          <a:cs typeface="Courier New" panose="02070309020205020404" pitchFamily="49" charset="0"/>
                        </a:rPr>
                        <a:t>git config –-global --list</a:t>
                      </a:r>
                    </a:p>
                  </a:txBody>
                  <a:tcPr anchor="ctr"/>
                </a:tc>
                <a:tc>
                  <a:txBody>
                    <a:bodyPr/>
                    <a:lstStyle/>
                    <a:p>
                      <a:r>
                        <a:rPr lang="en-US" dirty="0"/>
                        <a:t>Shows your current config setup information.</a:t>
                      </a:r>
                    </a:p>
                  </a:txBody>
                  <a:tcPr/>
                </a:tc>
                <a:extLst>
                  <a:ext uri="{0D108BD9-81ED-4DB2-BD59-A6C34878D82A}">
                    <a16:rowId xmlns:a16="http://schemas.microsoft.com/office/drawing/2014/main" val="1081858262"/>
                  </a:ext>
                </a:extLst>
              </a:tr>
            </a:tbl>
          </a:graphicData>
        </a:graphic>
      </p:graphicFrame>
    </p:spTree>
    <p:extLst>
      <p:ext uri="{BB962C8B-B14F-4D97-AF65-F5344CB8AC3E}">
        <p14:creationId xmlns:p14="http://schemas.microsoft.com/office/powerpoint/2010/main" val="8003921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Title 1">
            <a:extLst>
              <a:ext uri="{FF2B5EF4-FFF2-40B4-BE49-F238E27FC236}">
                <a16:creationId xmlns:a16="http://schemas.microsoft.com/office/drawing/2014/main" id="{432F7DB4-8914-4CA0-AF4E-F606B55CE2DB}"/>
              </a:ext>
            </a:extLst>
          </p:cNvPr>
          <p:cNvSpPr>
            <a:spLocks noGrp="1"/>
          </p:cNvSpPr>
          <p:nvPr>
            <p:ph type="title"/>
          </p:nvPr>
        </p:nvSpPr>
        <p:spPr>
          <a:xfrm>
            <a:off x="643467" y="130997"/>
            <a:ext cx="10905066" cy="856150"/>
          </a:xfrm>
        </p:spPr>
        <p:txBody>
          <a:bodyPr>
            <a:normAutofit/>
          </a:bodyPr>
          <a:lstStyle/>
          <a:p>
            <a:pPr algn="ctr"/>
            <a:r>
              <a:rPr lang="en-US" sz="3600" dirty="0"/>
              <a:t>How to use Git! The essential commands.</a:t>
            </a:r>
          </a:p>
        </p:txBody>
      </p:sp>
      <p:graphicFrame>
        <p:nvGraphicFramePr>
          <p:cNvPr id="2" name="Table 2">
            <a:extLst>
              <a:ext uri="{FF2B5EF4-FFF2-40B4-BE49-F238E27FC236}">
                <a16:creationId xmlns:a16="http://schemas.microsoft.com/office/drawing/2014/main" id="{464D719A-9CA5-43B8-9B0E-CE2CA03C1C42}"/>
              </a:ext>
            </a:extLst>
          </p:cNvPr>
          <p:cNvGraphicFramePr>
            <a:graphicFrameLocks noGrp="1"/>
          </p:cNvGraphicFramePr>
          <p:nvPr>
            <p:extLst>
              <p:ext uri="{D42A27DB-BD31-4B8C-83A1-F6EECF244321}">
                <p14:modId xmlns:p14="http://schemas.microsoft.com/office/powerpoint/2010/main" val="4052176982"/>
              </p:ext>
            </p:extLst>
          </p:nvPr>
        </p:nvGraphicFramePr>
        <p:xfrm>
          <a:off x="24657" y="988456"/>
          <a:ext cx="12142686" cy="5869545"/>
        </p:xfrm>
        <a:graphic>
          <a:graphicData uri="http://schemas.openxmlformats.org/drawingml/2006/table">
            <a:tbl>
              <a:tblPr firstRow="1" bandRow="1">
                <a:tableStyleId>{5C22544A-7EE6-4342-B048-85BDC9FD1C3A}</a:tableStyleId>
              </a:tblPr>
              <a:tblGrid>
                <a:gridCol w="6071343">
                  <a:extLst>
                    <a:ext uri="{9D8B030D-6E8A-4147-A177-3AD203B41FA5}">
                      <a16:colId xmlns:a16="http://schemas.microsoft.com/office/drawing/2014/main" val="2454561130"/>
                    </a:ext>
                  </a:extLst>
                </a:gridCol>
                <a:gridCol w="6071343">
                  <a:extLst>
                    <a:ext uri="{9D8B030D-6E8A-4147-A177-3AD203B41FA5}">
                      <a16:colId xmlns:a16="http://schemas.microsoft.com/office/drawing/2014/main" val="3717080725"/>
                    </a:ext>
                  </a:extLst>
                </a:gridCol>
              </a:tblGrid>
              <a:tr h="376849">
                <a:tc>
                  <a:txBody>
                    <a:bodyPr/>
                    <a:lstStyle/>
                    <a:p>
                      <a:pPr algn="ctr"/>
                      <a:r>
                        <a:rPr lang="en-US" dirty="0"/>
                        <a:t>Command</a:t>
                      </a:r>
                    </a:p>
                  </a:txBody>
                  <a:tcPr/>
                </a:tc>
                <a:tc>
                  <a:txBody>
                    <a:bodyPr/>
                    <a:lstStyle/>
                    <a:p>
                      <a:pPr algn="ctr"/>
                      <a:r>
                        <a:rPr lang="en-US" dirty="0"/>
                        <a:t>Description</a:t>
                      </a:r>
                    </a:p>
                  </a:txBody>
                  <a:tcPr/>
                </a:tc>
                <a:extLst>
                  <a:ext uri="{0D108BD9-81ED-4DB2-BD59-A6C34878D82A}">
                    <a16:rowId xmlns:a16="http://schemas.microsoft.com/office/drawing/2014/main" val="1713173954"/>
                  </a:ext>
                </a:extLst>
              </a:tr>
              <a:tr h="650451">
                <a:tc>
                  <a:txBody>
                    <a:bodyPr/>
                    <a:lstStyle/>
                    <a:p>
                      <a:pPr algn="ctr"/>
                      <a:r>
                        <a:rPr lang="en-US" dirty="0">
                          <a:latin typeface="Courier New" panose="02070309020205020404" pitchFamily="49" charset="0"/>
                          <a:cs typeface="Courier New" panose="02070309020205020404" pitchFamily="49" charset="0"/>
                        </a:rPr>
                        <a:t>git clone https://...</a:t>
                      </a:r>
                    </a:p>
                  </a:txBody>
                  <a:tcPr anchor="ctr"/>
                </a:tc>
                <a:tc>
                  <a:txBody>
                    <a:bodyPr/>
                    <a:lstStyle/>
                    <a:p>
                      <a:r>
                        <a:rPr lang="en-US" dirty="0"/>
                        <a:t>Clones an existing repository from the web onto your local machine.</a:t>
                      </a:r>
                    </a:p>
                  </a:txBody>
                  <a:tcPr/>
                </a:tc>
                <a:extLst>
                  <a:ext uri="{0D108BD9-81ED-4DB2-BD59-A6C34878D82A}">
                    <a16:rowId xmlns:a16="http://schemas.microsoft.com/office/drawing/2014/main" val="168069252"/>
                  </a:ext>
                </a:extLst>
              </a:tr>
              <a:tr h="376849">
                <a:tc>
                  <a:txBody>
                    <a:bodyPr/>
                    <a:lstStyle/>
                    <a:p>
                      <a:pPr algn="ctr"/>
                      <a:r>
                        <a:rPr lang="en-US" dirty="0">
                          <a:latin typeface="Courier New" panose="02070309020205020404" pitchFamily="49" charset="0"/>
                          <a:cs typeface="Courier New" panose="02070309020205020404" pitchFamily="49" charset="0"/>
                        </a:rPr>
                        <a:t>git add filename(s)</a:t>
                      </a:r>
                    </a:p>
                  </a:txBody>
                  <a:tcPr anchor="ctr"/>
                </a:tc>
                <a:tc>
                  <a:txBody>
                    <a:bodyPr/>
                    <a:lstStyle/>
                    <a:p>
                      <a:r>
                        <a:rPr lang="en-US" dirty="0"/>
                        <a:t>Adds a file to your git </a:t>
                      </a:r>
                      <a:r>
                        <a:rPr lang="en-US" i="0" dirty="0"/>
                        <a:t>stage</a:t>
                      </a:r>
                      <a:r>
                        <a:rPr lang="en-US" dirty="0"/>
                        <a:t>, won’t commit yet!</a:t>
                      </a:r>
                    </a:p>
                  </a:txBody>
                  <a:tcPr/>
                </a:tc>
                <a:extLst>
                  <a:ext uri="{0D108BD9-81ED-4DB2-BD59-A6C34878D82A}">
                    <a16:rowId xmlns:a16="http://schemas.microsoft.com/office/drawing/2014/main" val="2431141453"/>
                  </a:ext>
                </a:extLst>
              </a:tr>
              <a:tr h="6504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Courier New" panose="02070309020205020404" pitchFamily="49" charset="0"/>
                          <a:cs typeface="Courier New" panose="02070309020205020404" pitchFamily="49" charset="0"/>
                        </a:rPr>
                        <a:t>git status</a:t>
                      </a:r>
                    </a:p>
                  </a:txBody>
                  <a:tcPr anchor="ctr"/>
                </a:tc>
                <a:tc>
                  <a:txBody>
                    <a:bodyPr/>
                    <a:lstStyle/>
                    <a:p>
                      <a:r>
                        <a:rPr lang="en-US" dirty="0"/>
                        <a:t>Shows all the files that have been changed and displays which files have been added to the </a:t>
                      </a:r>
                      <a:r>
                        <a:rPr lang="en-US" i="0" dirty="0"/>
                        <a:t>stage</a:t>
                      </a:r>
                      <a:r>
                        <a:rPr lang="en-US" dirty="0"/>
                        <a:t>.</a:t>
                      </a:r>
                    </a:p>
                  </a:txBody>
                  <a:tcPr/>
                </a:tc>
                <a:extLst>
                  <a:ext uri="{0D108BD9-81ED-4DB2-BD59-A6C34878D82A}">
                    <a16:rowId xmlns:a16="http://schemas.microsoft.com/office/drawing/2014/main" val="1081858262"/>
                  </a:ext>
                </a:extLst>
              </a:tr>
              <a:tr h="376849">
                <a:tc>
                  <a:txBody>
                    <a:bodyPr/>
                    <a:lstStyle/>
                    <a:p>
                      <a:pPr algn="ctr"/>
                      <a:r>
                        <a:rPr lang="en-US" dirty="0">
                          <a:latin typeface="Courier New" panose="02070309020205020404" pitchFamily="49" charset="0"/>
                          <a:cs typeface="Courier New" panose="02070309020205020404" pitchFamily="49" charset="0"/>
                        </a:rPr>
                        <a:t>git restore –-staged filename(s)</a:t>
                      </a:r>
                    </a:p>
                  </a:txBody>
                  <a:tcPr anchor="ctr"/>
                </a:tc>
                <a:tc>
                  <a:txBody>
                    <a:bodyPr/>
                    <a:lstStyle/>
                    <a:p>
                      <a:r>
                        <a:rPr lang="en-US" dirty="0"/>
                        <a:t>Removes a file from the stage.</a:t>
                      </a:r>
                    </a:p>
                  </a:txBody>
                  <a:tcPr/>
                </a:tc>
                <a:extLst>
                  <a:ext uri="{0D108BD9-81ED-4DB2-BD59-A6C34878D82A}">
                    <a16:rowId xmlns:a16="http://schemas.microsoft.com/office/drawing/2014/main" val="2337461944"/>
                  </a:ext>
                </a:extLst>
              </a:tr>
              <a:tr h="650451">
                <a:tc>
                  <a:txBody>
                    <a:bodyPr/>
                    <a:lstStyle/>
                    <a:p>
                      <a:pPr algn="ctr"/>
                      <a:r>
                        <a:rPr lang="en-US" dirty="0">
                          <a:latin typeface="Courier New" panose="02070309020205020404" pitchFamily="49" charset="0"/>
                          <a:cs typeface="Courier New" panose="02070309020205020404" pitchFamily="49" charset="0"/>
                        </a:rPr>
                        <a:t>git rm filenames(s)</a:t>
                      </a:r>
                    </a:p>
                  </a:txBody>
                  <a:tcPr anchor="ctr"/>
                </a:tc>
                <a:tc>
                  <a:txBody>
                    <a:bodyPr/>
                    <a:lstStyle/>
                    <a:p>
                      <a:r>
                        <a:rPr lang="en-US" dirty="0"/>
                        <a:t>Removes a previously committed file from the repository. Won’t commit the deletion yet!</a:t>
                      </a:r>
                    </a:p>
                  </a:txBody>
                  <a:tcPr/>
                </a:tc>
                <a:extLst>
                  <a:ext uri="{0D108BD9-81ED-4DB2-BD59-A6C34878D82A}">
                    <a16:rowId xmlns:a16="http://schemas.microsoft.com/office/drawing/2014/main" val="149988818"/>
                  </a:ext>
                </a:extLst>
              </a:tr>
              <a:tr h="9292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Courier New" panose="02070309020205020404" pitchFamily="49" charset="0"/>
                          <a:cs typeface="Courier New" panose="02070309020205020404" pitchFamily="49" charset="0"/>
                        </a:rPr>
                        <a:t>git commit –m “description”</a:t>
                      </a:r>
                    </a:p>
                  </a:txBody>
                  <a:tcPr anchor="ctr"/>
                </a:tc>
                <a:tc>
                  <a:txBody>
                    <a:bodyPr/>
                    <a:lstStyle/>
                    <a:p>
                      <a:r>
                        <a:rPr lang="en-US" dirty="0"/>
                        <a:t>Creates a version control checkpoint. This is the most important operation! Does not push changes to the web yet, only commits locally.</a:t>
                      </a:r>
                    </a:p>
                  </a:txBody>
                  <a:tcPr/>
                </a:tc>
                <a:extLst>
                  <a:ext uri="{0D108BD9-81ED-4DB2-BD59-A6C34878D82A}">
                    <a16:rowId xmlns:a16="http://schemas.microsoft.com/office/drawing/2014/main" val="4129561929"/>
                  </a:ext>
                </a:extLst>
              </a:tr>
              <a:tr h="9292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Courier New" panose="02070309020205020404" pitchFamily="49" charset="0"/>
                          <a:cs typeface="Courier New" panose="02070309020205020404" pitchFamily="49" charset="0"/>
                        </a:rPr>
                        <a:t>git push</a:t>
                      </a:r>
                    </a:p>
                  </a:txBody>
                  <a:tcPr anchor="ctr"/>
                </a:tc>
                <a:tc>
                  <a:txBody>
                    <a:bodyPr/>
                    <a:lstStyle/>
                    <a:p>
                      <a:r>
                        <a:rPr lang="en-US" dirty="0"/>
                        <a:t>Pushes committed changes to the web. This might involve merging if your local version and the web version modified the same file.</a:t>
                      </a:r>
                    </a:p>
                  </a:txBody>
                  <a:tcPr/>
                </a:tc>
                <a:extLst>
                  <a:ext uri="{0D108BD9-81ED-4DB2-BD59-A6C34878D82A}">
                    <a16:rowId xmlns:a16="http://schemas.microsoft.com/office/drawing/2014/main" val="3008423426"/>
                  </a:ext>
                </a:extLst>
              </a:tr>
              <a:tr h="929215">
                <a:tc>
                  <a:txBody>
                    <a:bodyPr/>
                    <a:lstStyle/>
                    <a:p>
                      <a:pPr algn="ctr"/>
                      <a:r>
                        <a:rPr lang="en-US" dirty="0">
                          <a:latin typeface="Courier New" panose="02070309020205020404" pitchFamily="49" charset="0"/>
                          <a:cs typeface="Courier New" panose="02070309020205020404" pitchFamily="49" charset="0"/>
                        </a:rPr>
                        <a:t>git pull</a:t>
                      </a:r>
                    </a:p>
                  </a:txBody>
                  <a:tcPr anchor="ctr"/>
                </a:tc>
                <a:tc>
                  <a:txBody>
                    <a:bodyPr/>
                    <a:lstStyle/>
                    <a:p>
                      <a:r>
                        <a:rPr lang="en-US" dirty="0"/>
                        <a:t>Updates your repository with the latest commit from the web. Might involve merging if the web version and local version modified the same file.</a:t>
                      </a:r>
                    </a:p>
                  </a:txBody>
                  <a:tcPr/>
                </a:tc>
                <a:extLst>
                  <a:ext uri="{0D108BD9-81ED-4DB2-BD59-A6C34878D82A}">
                    <a16:rowId xmlns:a16="http://schemas.microsoft.com/office/drawing/2014/main" val="3930341081"/>
                  </a:ext>
                </a:extLst>
              </a:tr>
            </a:tbl>
          </a:graphicData>
        </a:graphic>
      </p:graphicFrame>
    </p:spTree>
    <p:extLst>
      <p:ext uri="{BB962C8B-B14F-4D97-AF65-F5344CB8AC3E}">
        <p14:creationId xmlns:p14="http://schemas.microsoft.com/office/powerpoint/2010/main" val="22731412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Title 1">
            <a:extLst>
              <a:ext uri="{FF2B5EF4-FFF2-40B4-BE49-F238E27FC236}">
                <a16:creationId xmlns:a16="http://schemas.microsoft.com/office/drawing/2014/main" id="{432F7DB4-8914-4CA0-AF4E-F606B55CE2DB}"/>
              </a:ext>
            </a:extLst>
          </p:cNvPr>
          <p:cNvSpPr>
            <a:spLocks noGrp="1"/>
          </p:cNvSpPr>
          <p:nvPr>
            <p:ph type="title"/>
          </p:nvPr>
        </p:nvSpPr>
        <p:spPr>
          <a:xfrm>
            <a:off x="643467" y="130997"/>
            <a:ext cx="10905066" cy="856150"/>
          </a:xfrm>
        </p:spPr>
        <p:txBody>
          <a:bodyPr>
            <a:normAutofit/>
          </a:bodyPr>
          <a:lstStyle/>
          <a:p>
            <a:pPr algn="ctr"/>
            <a:r>
              <a:rPr lang="en-US" sz="3600" dirty="0"/>
              <a:t>How to use Git! A few more advanced commands.</a:t>
            </a:r>
          </a:p>
        </p:txBody>
      </p:sp>
      <p:graphicFrame>
        <p:nvGraphicFramePr>
          <p:cNvPr id="2" name="Table 2">
            <a:extLst>
              <a:ext uri="{FF2B5EF4-FFF2-40B4-BE49-F238E27FC236}">
                <a16:creationId xmlns:a16="http://schemas.microsoft.com/office/drawing/2014/main" id="{464D719A-9CA5-43B8-9B0E-CE2CA03C1C42}"/>
              </a:ext>
            </a:extLst>
          </p:cNvPr>
          <p:cNvGraphicFramePr>
            <a:graphicFrameLocks noGrp="1"/>
          </p:cNvGraphicFramePr>
          <p:nvPr>
            <p:extLst>
              <p:ext uri="{D42A27DB-BD31-4B8C-83A1-F6EECF244321}">
                <p14:modId xmlns:p14="http://schemas.microsoft.com/office/powerpoint/2010/main" val="2133783815"/>
              </p:ext>
            </p:extLst>
          </p:nvPr>
        </p:nvGraphicFramePr>
        <p:xfrm>
          <a:off x="24657" y="988456"/>
          <a:ext cx="12142686" cy="5869545"/>
        </p:xfrm>
        <a:graphic>
          <a:graphicData uri="http://schemas.openxmlformats.org/drawingml/2006/table">
            <a:tbl>
              <a:tblPr firstRow="1" bandRow="1">
                <a:tableStyleId>{5C22544A-7EE6-4342-B048-85BDC9FD1C3A}</a:tableStyleId>
              </a:tblPr>
              <a:tblGrid>
                <a:gridCol w="6071343">
                  <a:extLst>
                    <a:ext uri="{9D8B030D-6E8A-4147-A177-3AD203B41FA5}">
                      <a16:colId xmlns:a16="http://schemas.microsoft.com/office/drawing/2014/main" val="2454561130"/>
                    </a:ext>
                  </a:extLst>
                </a:gridCol>
                <a:gridCol w="6071343">
                  <a:extLst>
                    <a:ext uri="{9D8B030D-6E8A-4147-A177-3AD203B41FA5}">
                      <a16:colId xmlns:a16="http://schemas.microsoft.com/office/drawing/2014/main" val="3717080725"/>
                    </a:ext>
                  </a:extLst>
                </a:gridCol>
              </a:tblGrid>
              <a:tr h="376849">
                <a:tc>
                  <a:txBody>
                    <a:bodyPr/>
                    <a:lstStyle/>
                    <a:p>
                      <a:pPr algn="ctr"/>
                      <a:r>
                        <a:rPr lang="en-US" dirty="0"/>
                        <a:t>Command</a:t>
                      </a:r>
                    </a:p>
                  </a:txBody>
                  <a:tcPr/>
                </a:tc>
                <a:tc>
                  <a:txBody>
                    <a:bodyPr/>
                    <a:lstStyle/>
                    <a:p>
                      <a:pPr algn="ctr"/>
                      <a:r>
                        <a:rPr lang="en-US" dirty="0"/>
                        <a:t>Description</a:t>
                      </a:r>
                    </a:p>
                  </a:txBody>
                  <a:tcPr/>
                </a:tc>
                <a:extLst>
                  <a:ext uri="{0D108BD9-81ED-4DB2-BD59-A6C34878D82A}">
                    <a16:rowId xmlns:a16="http://schemas.microsoft.com/office/drawing/2014/main" val="1713173954"/>
                  </a:ext>
                </a:extLst>
              </a:tr>
              <a:tr h="650451">
                <a:tc>
                  <a:txBody>
                    <a:bodyPr/>
                    <a:lstStyle/>
                    <a:p>
                      <a:pPr algn="ctr"/>
                      <a:r>
                        <a:rPr lang="en-US" dirty="0">
                          <a:latin typeface="Courier New" panose="02070309020205020404" pitchFamily="49" charset="0"/>
                          <a:cs typeface="Courier New" panose="02070309020205020404" pitchFamily="49" charset="0"/>
                        </a:rPr>
                        <a:t>git checkout –b </a:t>
                      </a:r>
                      <a:r>
                        <a:rPr lang="en-US" dirty="0" err="1">
                          <a:latin typeface="Courier New" panose="02070309020205020404" pitchFamily="49" charset="0"/>
                          <a:cs typeface="Courier New" panose="02070309020205020404" pitchFamily="49" charset="0"/>
                        </a:rPr>
                        <a:t>branchname</a:t>
                      </a:r>
                      <a:endParaRPr lang="en-US" dirty="0">
                        <a:latin typeface="Courier New" panose="02070309020205020404" pitchFamily="49" charset="0"/>
                        <a:cs typeface="Courier New" panose="02070309020205020404" pitchFamily="49" charset="0"/>
                      </a:endParaRPr>
                    </a:p>
                  </a:txBody>
                  <a:tcPr anchor="ctr"/>
                </a:tc>
                <a:tc>
                  <a:txBody>
                    <a:bodyPr/>
                    <a:lstStyle/>
                    <a:p>
                      <a:r>
                        <a:rPr lang="en-US" dirty="0"/>
                        <a:t>Create and switch to a new branch.</a:t>
                      </a:r>
                    </a:p>
                  </a:txBody>
                  <a:tcPr/>
                </a:tc>
                <a:extLst>
                  <a:ext uri="{0D108BD9-81ED-4DB2-BD59-A6C34878D82A}">
                    <a16:rowId xmlns:a16="http://schemas.microsoft.com/office/drawing/2014/main" val="168069252"/>
                  </a:ext>
                </a:extLst>
              </a:tr>
              <a:tr h="376849">
                <a:tc>
                  <a:txBody>
                    <a:bodyPr/>
                    <a:lstStyle/>
                    <a:p>
                      <a:pPr algn="ctr"/>
                      <a:r>
                        <a:rPr lang="en-US" dirty="0">
                          <a:latin typeface="Courier New" panose="02070309020205020404" pitchFamily="49" charset="0"/>
                          <a:cs typeface="Courier New" panose="02070309020205020404" pitchFamily="49" charset="0"/>
                        </a:rPr>
                        <a:t>git checkout main</a:t>
                      </a:r>
                    </a:p>
                  </a:txBody>
                  <a:tcPr anchor="ctr"/>
                </a:tc>
                <a:tc>
                  <a:txBody>
                    <a:bodyPr/>
                    <a:lstStyle/>
                    <a:p>
                      <a:endParaRPr lang="en-US" dirty="0"/>
                    </a:p>
                  </a:txBody>
                  <a:tcPr/>
                </a:tc>
                <a:extLst>
                  <a:ext uri="{0D108BD9-81ED-4DB2-BD59-A6C34878D82A}">
                    <a16:rowId xmlns:a16="http://schemas.microsoft.com/office/drawing/2014/main" val="2431141453"/>
                  </a:ext>
                </a:extLst>
              </a:tr>
              <a:tr h="65045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latin typeface="Courier New" panose="02070309020205020404" pitchFamily="49" charset="0"/>
                        <a:cs typeface="Courier New" panose="02070309020205020404" pitchFamily="49" charset="0"/>
                      </a:endParaRPr>
                    </a:p>
                  </a:txBody>
                  <a:tcPr anchor="ctr"/>
                </a:tc>
                <a:tc>
                  <a:txBody>
                    <a:bodyPr/>
                    <a:lstStyle/>
                    <a:p>
                      <a:endParaRPr lang="en-US" dirty="0"/>
                    </a:p>
                  </a:txBody>
                  <a:tcPr/>
                </a:tc>
                <a:extLst>
                  <a:ext uri="{0D108BD9-81ED-4DB2-BD59-A6C34878D82A}">
                    <a16:rowId xmlns:a16="http://schemas.microsoft.com/office/drawing/2014/main" val="1081858262"/>
                  </a:ext>
                </a:extLst>
              </a:tr>
              <a:tr h="376849">
                <a:tc>
                  <a:txBody>
                    <a:bodyPr/>
                    <a:lstStyle/>
                    <a:p>
                      <a:pPr algn="ctr"/>
                      <a:endParaRPr lang="en-US" dirty="0">
                        <a:latin typeface="Courier New" panose="02070309020205020404" pitchFamily="49" charset="0"/>
                        <a:cs typeface="Courier New" panose="02070309020205020404" pitchFamily="49" charset="0"/>
                      </a:endParaRPr>
                    </a:p>
                  </a:txBody>
                  <a:tcPr anchor="ctr"/>
                </a:tc>
                <a:tc>
                  <a:txBody>
                    <a:bodyPr/>
                    <a:lstStyle/>
                    <a:p>
                      <a:endParaRPr lang="en-US" dirty="0"/>
                    </a:p>
                  </a:txBody>
                  <a:tcPr/>
                </a:tc>
                <a:extLst>
                  <a:ext uri="{0D108BD9-81ED-4DB2-BD59-A6C34878D82A}">
                    <a16:rowId xmlns:a16="http://schemas.microsoft.com/office/drawing/2014/main" val="2337461944"/>
                  </a:ext>
                </a:extLst>
              </a:tr>
              <a:tr h="650451">
                <a:tc>
                  <a:txBody>
                    <a:bodyPr/>
                    <a:lstStyle/>
                    <a:p>
                      <a:pPr algn="ctr"/>
                      <a:endParaRPr lang="en-US" dirty="0">
                        <a:latin typeface="Courier New" panose="02070309020205020404" pitchFamily="49" charset="0"/>
                        <a:cs typeface="Courier New" panose="02070309020205020404" pitchFamily="49" charset="0"/>
                      </a:endParaRPr>
                    </a:p>
                  </a:txBody>
                  <a:tcPr anchor="ctr"/>
                </a:tc>
                <a:tc>
                  <a:txBody>
                    <a:bodyPr/>
                    <a:lstStyle/>
                    <a:p>
                      <a:endParaRPr lang="en-US" dirty="0"/>
                    </a:p>
                  </a:txBody>
                  <a:tcPr/>
                </a:tc>
                <a:extLst>
                  <a:ext uri="{0D108BD9-81ED-4DB2-BD59-A6C34878D82A}">
                    <a16:rowId xmlns:a16="http://schemas.microsoft.com/office/drawing/2014/main" val="149988818"/>
                  </a:ext>
                </a:extLst>
              </a:tr>
              <a:tr h="9292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latin typeface="Courier New" panose="02070309020205020404" pitchFamily="49" charset="0"/>
                        <a:cs typeface="Courier New" panose="02070309020205020404" pitchFamily="49" charset="0"/>
                      </a:endParaRPr>
                    </a:p>
                  </a:txBody>
                  <a:tcPr anchor="ctr"/>
                </a:tc>
                <a:tc>
                  <a:txBody>
                    <a:bodyPr/>
                    <a:lstStyle/>
                    <a:p>
                      <a:endParaRPr lang="en-US" dirty="0"/>
                    </a:p>
                  </a:txBody>
                  <a:tcPr/>
                </a:tc>
                <a:extLst>
                  <a:ext uri="{0D108BD9-81ED-4DB2-BD59-A6C34878D82A}">
                    <a16:rowId xmlns:a16="http://schemas.microsoft.com/office/drawing/2014/main" val="4129561929"/>
                  </a:ext>
                </a:extLst>
              </a:tr>
              <a:tr h="92921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latin typeface="Courier New" panose="02070309020205020404" pitchFamily="49" charset="0"/>
                        <a:cs typeface="Courier New" panose="02070309020205020404" pitchFamily="49" charset="0"/>
                      </a:endParaRPr>
                    </a:p>
                  </a:txBody>
                  <a:tcPr anchor="ctr"/>
                </a:tc>
                <a:tc>
                  <a:txBody>
                    <a:bodyPr/>
                    <a:lstStyle/>
                    <a:p>
                      <a:endParaRPr lang="en-US" dirty="0"/>
                    </a:p>
                  </a:txBody>
                  <a:tcPr/>
                </a:tc>
                <a:extLst>
                  <a:ext uri="{0D108BD9-81ED-4DB2-BD59-A6C34878D82A}">
                    <a16:rowId xmlns:a16="http://schemas.microsoft.com/office/drawing/2014/main" val="3008423426"/>
                  </a:ext>
                </a:extLst>
              </a:tr>
              <a:tr h="929215">
                <a:tc>
                  <a:txBody>
                    <a:bodyPr/>
                    <a:lstStyle/>
                    <a:p>
                      <a:pPr algn="ctr"/>
                      <a:endParaRPr lang="en-US" dirty="0">
                        <a:latin typeface="Courier New" panose="02070309020205020404" pitchFamily="49" charset="0"/>
                        <a:cs typeface="Courier New" panose="02070309020205020404" pitchFamily="49" charset="0"/>
                      </a:endParaRPr>
                    </a:p>
                  </a:txBody>
                  <a:tcPr anchor="ctr"/>
                </a:tc>
                <a:tc>
                  <a:txBody>
                    <a:bodyPr/>
                    <a:lstStyle/>
                    <a:p>
                      <a:endParaRPr lang="en-US" dirty="0"/>
                    </a:p>
                  </a:txBody>
                  <a:tcPr/>
                </a:tc>
                <a:extLst>
                  <a:ext uri="{0D108BD9-81ED-4DB2-BD59-A6C34878D82A}">
                    <a16:rowId xmlns:a16="http://schemas.microsoft.com/office/drawing/2014/main" val="3930341081"/>
                  </a:ext>
                </a:extLst>
              </a:tr>
            </a:tbl>
          </a:graphicData>
        </a:graphic>
      </p:graphicFrame>
    </p:spTree>
    <p:extLst>
      <p:ext uri="{BB962C8B-B14F-4D97-AF65-F5344CB8AC3E}">
        <p14:creationId xmlns:p14="http://schemas.microsoft.com/office/powerpoint/2010/main" val="4134339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al user interface, text, application, email, website&#10;&#10;Description automatically generated">
            <a:extLst>
              <a:ext uri="{FF2B5EF4-FFF2-40B4-BE49-F238E27FC236}">
                <a16:creationId xmlns:a16="http://schemas.microsoft.com/office/drawing/2014/main" id="{6DB716B6-C02B-4781-BA5C-46F08E8D395F}"/>
              </a:ext>
            </a:extLst>
          </p:cNvPr>
          <p:cNvPicPr>
            <a:picLocks noChangeAspect="1"/>
          </p:cNvPicPr>
          <p:nvPr/>
        </p:nvPicPr>
        <p:blipFill rotWithShape="1">
          <a:blip r:embed="rId2">
            <a:extLst>
              <a:ext uri="{28A0092B-C50C-407E-A947-70E740481C1C}">
                <a14:useLocalDpi xmlns:a14="http://schemas.microsoft.com/office/drawing/2010/main" val="0"/>
              </a:ext>
            </a:extLst>
          </a:blip>
          <a:srcRect l="1815" r="1815"/>
          <a:stretch/>
        </p:blipFill>
        <p:spPr>
          <a:xfrm>
            <a:off x="1" y="61969"/>
            <a:ext cx="12192000" cy="6796031"/>
          </a:xfrm>
          <a:prstGeom prst="rect">
            <a:avLst/>
          </a:prstGeom>
        </p:spPr>
      </p:pic>
    </p:spTree>
    <p:extLst>
      <p:ext uri="{BB962C8B-B14F-4D97-AF65-F5344CB8AC3E}">
        <p14:creationId xmlns:p14="http://schemas.microsoft.com/office/powerpoint/2010/main" val="14399641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Title 1">
            <a:extLst>
              <a:ext uri="{FF2B5EF4-FFF2-40B4-BE49-F238E27FC236}">
                <a16:creationId xmlns:a16="http://schemas.microsoft.com/office/drawing/2014/main" id="{432F7DB4-8914-4CA0-AF4E-F606B55CE2DB}"/>
              </a:ext>
            </a:extLst>
          </p:cNvPr>
          <p:cNvSpPr>
            <a:spLocks noGrp="1"/>
          </p:cNvSpPr>
          <p:nvPr>
            <p:ph type="title"/>
          </p:nvPr>
        </p:nvSpPr>
        <p:spPr>
          <a:xfrm>
            <a:off x="643467" y="172550"/>
            <a:ext cx="10905066" cy="1135737"/>
          </a:xfrm>
        </p:spPr>
        <p:txBody>
          <a:bodyPr>
            <a:normAutofit/>
          </a:bodyPr>
          <a:lstStyle/>
          <a:p>
            <a:pPr algn="ctr"/>
            <a:r>
              <a:rPr lang="en-US" sz="3600" dirty="0"/>
              <a:t>Using Git</a:t>
            </a:r>
          </a:p>
        </p:txBody>
      </p:sp>
      <p:sp>
        <p:nvSpPr>
          <p:cNvPr id="19" name="TextBox 18">
            <a:extLst>
              <a:ext uri="{FF2B5EF4-FFF2-40B4-BE49-F238E27FC236}">
                <a16:creationId xmlns:a16="http://schemas.microsoft.com/office/drawing/2014/main" id="{275867BB-5258-4CE9-9B8B-9FCED4C9BA57}"/>
              </a:ext>
            </a:extLst>
          </p:cNvPr>
          <p:cNvSpPr txBox="1"/>
          <p:nvPr/>
        </p:nvSpPr>
        <p:spPr>
          <a:xfrm>
            <a:off x="2976033" y="1308287"/>
            <a:ext cx="6097464" cy="1754326"/>
          </a:xfrm>
          <a:prstGeom prst="rect">
            <a:avLst/>
          </a:prstGeom>
          <a:noFill/>
        </p:spPr>
        <p:txBody>
          <a:bodyPr wrap="square">
            <a:spAutoFit/>
          </a:bodyPr>
          <a:lstStyle/>
          <a:p>
            <a:r>
              <a:rPr lang="en-US" dirty="0"/>
              <a:t>A few notes:</a:t>
            </a:r>
          </a:p>
          <a:p>
            <a:endParaRPr lang="en-US" dirty="0"/>
          </a:p>
          <a:p>
            <a:r>
              <a:rPr lang="en-US" dirty="0"/>
              <a:t>Git runs locally on your machine.</a:t>
            </a:r>
          </a:p>
          <a:p>
            <a:r>
              <a:rPr lang="en-US" dirty="0"/>
              <a:t>GitHub is a cloud-based Git hosting site.</a:t>
            </a:r>
          </a:p>
          <a:p>
            <a:endParaRPr lang="en-US" dirty="0"/>
          </a:p>
          <a:p>
            <a:endParaRPr lang="en-US" dirty="0"/>
          </a:p>
        </p:txBody>
      </p:sp>
    </p:spTree>
    <p:extLst>
      <p:ext uri="{BB962C8B-B14F-4D97-AF65-F5344CB8AC3E}">
        <p14:creationId xmlns:p14="http://schemas.microsoft.com/office/powerpoint/2010/main" val="37489741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18566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with medium confidence">
            <a:extLst>
              <a:ext uri="{FF2B5EF4-FFF2-40B4-BE49-F238E27FC236}">
                <a16:creationId xmlns:a16="http://schemas.microsoft.com/office/drawing/2014/main" id="{47BC7DFE-E87F-4212-B386-864A92AA5348}"/>
              </a:ext>
            </a:extLst>
          </p:cNvPr>
          <p:cNvPicPr>
            <a:picLocks noChangeAspect="1"/>
          </p:cNvPicPr>
          <p:nvPr/>
        </p:nvPicPr>
        <p:blipFill rotWithShape="1">
          <a:blip r:embed="rId2">
            <a:extLst>
              <a:ext uri="{28A0092B-C50C-407E-A947-70E740481C1C}">
                <a14:useLocalDpi xmlns:a14="http://schemas.microsoft.com/office/drawing/2010/main" val="0"/>
              </a:ext>
            </a:extLst>
          </a:blip>
          <a:srcRect l="360" r="3728"/>
          <a:stretch/>
        </p:blipFill>
        <p:spPr>
          <a:xfrm>
            <a:off x="0" y="0"/>
            <a:ext cx="12361762" cy="6858000"/>
          </a:xfrm>
          <a:prstGeom prst="rect">
            <a:avLst/>
          </a:prstGeom>
        </p:spPr>
      </p:pic>
    </p:spTree>
    <p:extLst>
      <p:ext uri="{BB962C8B-B14F-4D97-AF65-F5344CB8AC3E}">
        <p14:creationId xmlns:p14="http://schemas.microsoft.com/office/powerpoint/2010/main" val="3884084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TextBox 8">
            <a:extLst>
              <a:ext uri="{FF2B5EF4-FFF2-40B4-BE49-F238E27FC236}">
                <a16:creationId xmlns:a16="http://schemas.microsoft.com/office/drawing/2014/main" id="{200238EC-B55A-416C-880B-AEEC679D29A9}"/>
              </a:ext>
            </a:extLst>
          </p:cNvPr>
          <p:cNvSpPr txBox="1"/>
          <p:nvPr/>
        </p:nvSpPr>
        <p:spPr>
          <a:xfrm>
            <a:off x="5927562" y="1521726"/>
            <a:ext cx="5680747" cy="3323987"/>
          </a:xfrm>
          <a:prstGeom prst="rect">
            <a:avLst/>
          </a:prstGeom>
          <a:noFill/>
        </p:spPr>
        <p:txBody>
          <a:bodyPr wrap="square">
            <a:spAutoFit/>
          </a:bodyPr>
          <a:lstStyle/>
          <a:p>
            <a:pPr algn="l"/>
            <a:r>
              <a:rPr lang="en-US" sz="2400" b="0" i="0" dirty="0">
                <a:solidFill>
                  <a:srgbClr val="262626"/>
                </a:solidFill>
                <a:effectLst/>
                <a:latin typeface="PT Serif" panose="020B0604020202020204" pitchFamily="18" charset="0"/>
              </a:rPr>
              <a:t>“</a:t>
            </a:r>
            <a:r>
              <a:rPr lang="en-US" b="0" i="0" dirty="0">
                <a:solidFill>
                  <a:srgbClr val="262626"/>
                </a:solidFill>
                <a:effectLst/>
                <a:latin typeface="PT Serif" panose="020B0604020202020204" pitchFamily="18" charset="0"/>
              </a:rPr>
              <a:t> </a:t>
            </a:r>
            <a:r>
              <a:rPr lang="en-US" b="1" i="0" dirty="0">
                <a:solidFill>
                  <a:srgbClr val="262626"/>
                </a:solidFill>
                <a:effectLst/>
                <a:latin typeface="roboto" panose="02000000000000000000" pitchFamily="2" charset="0"/>
              </a:rPr>
              <a:t>RNA-seq data analysis</a:t>
            </a:r>
          </a:p>
          <a:p>
            <a:pPr algn="l"/>
            <a:r>
              <a:rPr lang="en-US" b="0" i="0" dirty="0">
                <a:solidFill>
                  <a:srgbClr val="262626"/>
                </a:solidFill>
                <a:effectLst/>
                <a:latin typeface="PT Serif" panose="020A0603040505020204" pitchFamily="18" charset="0"/>
              </a:rPr>
              <a:t>Raw sequencing reads were curated as previously described (</a:t>
            </a:r>
            <a:r>
              <a:rPr lang="en-US" b="0" i="1" u="none" strike="noStrike" dirty="0">
                <a:solidFill>
                  <a:srgbClr val="CA2015"/>
                </a:solidFill>
                <a:effectLst/>
                <a:latin typeface="PT Serif" panose="020A0603040505020204" pitchFamily="18" charset="0"/>
                <a:hlinkClick r:id="rId2"/>
              </a:rPr>
              <a:t>25</a:t>
            </a:r>
            <a:r>
              <a:rPr lang="en-US" b="0" i="0" dirty="0">
                <a:solidFill>
                  <a:srgbClr val="262626"/>
                </a:solidFill>
                <a:effectLst/>
                <a:latin typeface="PT Serif" panose="020A0603040505020204" pitchFamily="18" charset="0"/>
              </a:rPr>
              <a:t>). Briefly, the FASTQ files were subjected to adapter trimming to remove the low-quality reads and short reads. All clean data were mapped to the human genome GRCh38 using HISAT2 v2.1.0 with default parameters. Bam files were sorted by </a:t>
            </a:r>
            <a:r>
              <a:rPr lang="en-US" b="0" i="0" dirty="0" err="1">
                <a:solidFill>
                  <a:srgbClr val="262626"/>
                </a:solidFill>
                <a:effectLst/>
                <a:latin typeface="PT Serif" panose="020A0603040505020204" pitchFamily="18" charset="0"/>
              </a:rPr>
              <a:t>Samtools</a:t>
            </a:r>
            <a:r>
              <a:rPr lang="en-US" b="0" i="0" dirty="0">
                <a:solidFill>
                  <a:srgbClr val="262626"/>
                </a:solidFill>
                <a:effectLst/>
                <a:latin typeface="PT Serif" panose="020A0603040505020204" pitchFamily="18" charset="0"/>
              </a:rPr>
              <a:t> 1.9. Gene counts were summarized using the feature Counts program as part of the Subread package release 2.0.0</a:t>
            </a:r>
          </a:p>
          <a:p>
            <a:r>
              <a:rPr lang="en-US" sz="2000" dirty="0">
                <a:solidFill>
                  <a:srgbClr val="262626"/>
                </a:solidFill>
                <a:latin typeface="PT Serif" panose="020B0604020202020204" pitchFamily="18" charset="0"/>
              </a:rPr>
              <a:t>“</a:t>
            </a:r>
            <a:endParaRPr lang="en-US" sz="2800" dirty="0"/>
          </a:p>
        </p:txBody>
      </p:sp>
      <p:sp>
        <p:nvSpPr>
          <p:cNvPr id="17" name="Title 1">
            <a:extLst>
              <a:ext uri="{FF2B5EF4-FFF2-40B4-BE49-F238E27FC236}">
                <a16:creationId xmlns:a16="http://schemas.microsoft.com/office/drawing/2014/main" id="{225C5F85-9891-458A-A976-C7DAA5E3F922}"/>
              </a:ext>
            </a:extLst>
          </p:cNvPr>
          <p:cNvSpPr>
            <a:spLocks noGrp="1"/>
          </p:cNvSpPr>
          <p:nvPr>
            <p:ph type="title"/>
          </p:nvPr>
        </p:nvSpPr>
        <p:spPr>
          <a:xfrm>
            <a:off x="643467" y="5486400"/>
            <a:ext cx="10905066" cy="1113575"/>
          </a:xfrm>
        </p:spPr>
        <p:txBody>
          <a:bodyPr>
            <a:normAutofit/>
          </a:bodyPr>
          <a:lstStyle/>
          <a:p>
            <a:pPr algn="ctr"/>
            <a:r>
              <a:rPr lang="en-US" sz="3600" dirty="0"/>
              <a:t>This is a big problem for </a:t>
            </a:r>
            <a:r>
              <a:rPr lang="en-US" sz="3600" b="1" dirty="0"/>
              <a:t>usability</a:t>
            </a:r>
            <a:r>
              <a:rPr lang="en-US" sz="3600" dirty="0"/>
              <a:t> and </a:t>
            </a:r>
            <a:r>
              <a:rPr lang="en-US" sz="3600" b="1" dirty="0"/>
              <a:t>reproducibility</a:t>
            </a:r>
            <a:r>
              <a:rPr lang="en-US" sz="3600" dirty="0"/>
              <a:t>.</a:t>
            </a:r>
          </a:p>
        </p:txBody>
      </p:sp>
      <p:pic>
        <p:nvPicPr>
          <p:cNvPr id="19" name="Picture 18" descr="Graphical user interface, text, application, email&#10;&#10;Description automatically generated">
            <a:extLst>
              <a:ext uri="{FF2B5EF4-FFF2-40B4-BE49-F238E27FC236}">
                <a16:creationId xmlns:a16="http://schemas.microsoft.com/office/drawing/2014/main" id="{4454A306-CEAF-4BDE-A8DA-AD88AA6B1E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335" y="1809998"/>
            <a:ext cx="5380892" cy="2709548"/>
          </a:xfrm>
          <a:prstGeom prst="rect">
            <a:avLst/>
          </a:prstGeom>
        </p:spPr>
      </p:pic>
      <p:sp>
        <p:nvSpPr>
          <p:cNvPr id="20" name="Title 1">
            <a:extLst>
              <a:ext uri="{FF2B5EF4-FFF2-40B4-BE49-F238E27FC236}">
                <a16:creationId xmlns:a16="http://schemas.microsoft.com/office/drawing/2014/main" id="{7B5C0165-9CE3-4B52-AA88-CE7F3303D950}"/>
              </a:ext>
            </a:extLst>
          </p:cNvPr>
          <p:cNvSpPr txBox="1">
            <a:spLocks/>
          </p:cNvSpPr>
          <p:nvPr/>
        </p:nvSpPr>
        <p:spPr>
          <a:xfrm>
            <a:off x="643467" y="4832430"/>
            <a:ext cx="10905066" cy="11135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t>There is no code associated with this paper.</a:t>
            </a:r>
          </a:p>
        </p:txBody>
      </p:sp>
    </p:spTree>
    <p:extLst>
      <p:ext uri="{BB962C8B-B14F-4D97-AF65-F5344CB8AC3E}">
        <p14:creationId xmlns:p14="http://schemas.microsoft.com/office/powerpoint/2010/main" val="425013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Title 1">
            <a:extLst>
              <a:ext uri="{FF2B5EF4-FFF2-40B4-BE49-F238E27FC236}">
                <a16:creationId xmlns:a16="http://schemas.microsoft.com/office/drawing/2014/main" id="{225C5F85-9891-458A-A976-C7DAA5E3F922}"/>
              </a:ext>
            </a:extLst>
          </p:cNvPr>
          <p:cNvSpPr>
            <a:spLocks noGrp="1"/>
          </p:cNvSpPr>
          <p:nvPr>
            <p:ph type="title"/>
          </p:nvPr>
        </p:nvSpPr>
        <p:spPr>
          <a:xfrm>
            <a:off x="3492582" y="792090"/>
            <a:ext cx="2495543" cy="646331"/>
          </a:xfrm>
        </p:spPr>
        <p:txBody>
          <a:bodyPr>
            <a:normAutofit/>
          </a:bodyPr>
          <a:lstStyle/>
          <a:p>
            <a:pPr algn="ctr"/>
            <a:r>
              <a:rPr lang="en-US" sz="3600" b="1" dirty="0"/>
              <a:t>Usability</a:t>
            </a:r>
            <a:endParaRPr lang="en-US" sz="3600" dirty="0"/>
          </a:p>
        </p:txBody>
      </p:sp>
      <p:sp>
        <p:nvSpPr>
          <p:cNvPr id="15" name="Title 1">
            <a:extLst>
              <a:ext uri="{FF2B5EF4-FFF2-40B4-BE49-F238E27FC236}">
                <a16:creationId xmlns:a16="http://schemas.microsoft.com/office/drawing/2014/main" id="{68B3CEC2-5718-4639-819C-F5922E781D71}"/>
              </a:ext>
            </a:extLst>
          </p:cNvPr>
          <p:cNvSpPr txBox="1">
            <a:spLocks/>
          </p:cNvSpPr>
          <p:nvPr/>
        </p:nvSpPr>
        <p:spPr>
          <a:xfrm>
            <a:off x="643467" y="5610287"/>
            <a:ext cx="10905066" cy="11135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t>All four problems can be solved by using GitHub.</a:t>
            </a:r>
          </a:p>
        </p:txBody>
      </p:sp>
      <p:sp>
        <p:nvSpPr>
          <p:cNvPr id="18" name="TextBox 17">
            <a:extLst>
              <a:ext uri="{FF2B5EF4-FFF2-40B4-BE49-F238E27FC236}">
                <a16:creationId xmlns:a16="http://schemas.microsoft.com/office/drawing/2014/main" id="{E12E6C47-17AB-4DC6-9059-D470A426F21F}"/>
              </a:ext>
            </a:extLst>
          </p:cNvPr>
          <p:cNvSpPr txBox="1"/>
          <p:nvPr/>
        </p:nvSpPr>
        <p:spPr>
          <a:xfrm>
            <a:off x="7053013" y="792090"/>
            <a:ext cx="3093264" cy="646331"/>
          </a:xfrm>
          <a:prstGeom prst="rect">
            <a:avLst/>
          </a:prstGeom>
          <a:noFill/>
        </p:spPr>
        <p:txBody>
          <a:bodyPr wrap="square">
            <a:spAutoFit/>
          </a:bodyPr>
          <a:lstStyle/>
          <a:p>
            <a:r>
              <a:rPr lang="en-US" sz="3600" b="1" dirty="0">
                <a:latin typeface="+mj-lt"/>
              </a:rPr>
              <a:t>Reproducibility</a:t>
            </a:r>
            <a:endParaRPr lang="en-US" sz="3600" dirty="0">
              <a:latin typeface="+mj-lt"/>
            </a:endParaRPr>
          </a:p>
        </p:txBody>
      </p:sp>
      <p:sp>
        <p:nvSpPr>
          <p:cNvPr id="19" name="Title 1">
            <a:extLst>
              <a:ext uri="{FF2B5EF4-FFF2-40B4-BE49-F238E27FC236}">
                <a16:creationId xmlns:a16="http://schemas.microsoft.com/office/drawing/2014/main" id="{D07BF973-F2BF-47FC-93F8-EA21D7AC12F6}"/>
              </a:ext>
            </a:extLst>
          </p:cNvPr>
          <p:cNvSpPr txBox="1">
            <a:spLocks/>
          </p:cNvSpPr>
          <p:nvPr/>
        </p:nvSpPr>
        <p:spPr>
          <a:xfrm>
            <a:off x="1797085" y="2106601"/>
            <a:ext cx="1254128" cy="62849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t>Local</a:t>
            </a:r>
            <a:endParaRPr lang="en-US" sz="3600" dirty="0"/>
          </a:p>
        </p:txBody>
      </p:sp>
      <p:sp>
        <p:nvSpPr>
          <p:cNvPr id="20" name="Title 1">
            <a:extLst>
              <a:ext uri="{FF2B5EF4-FFF2-40B4-BE49-F238E27FC236}">
                <a16:creationId xmlns:a16="http://schemas.microsoft.com/office/drawing/2014/main" id="{BD5D7783-799F-45FB-8FD3-68EB5E40C633}"/>
              </a:ext>
            </a:extLst>
          </p:cNvPr>
          <p:cNvSpPr txBox="1">
            <a:spLocks/>
          </p:cNvSpPr>
          <p:nvPr/>
        </p:nvSpPr>
        <p:spPr>
          <a:xfrm>
            <a:off x="1624386" y="3968884"/>
            <a:ext cx="1513728" cy="6284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t>Global</a:t>
            </a:r>
            <a:endParaRPr lang="en-US" sz="3600" dirty="0"/>
          </a:p>
        </p:txBody>
      </p:sp>
      <p:cxnSp>
        <p:nvCxnSpPr>
          <p:cNvPr id="5" name="Straight Connector 4">
            <a:extLst>
              <a:ext uri="{FF2B5EF4-FFF2-40B4-BE49-F238E27FC236}">
                <a16:creationId xmlns:a16="http://schemas.microsoft.com/office/drawing/2014/main" id="{2197AB4D-93B1-4D3C-885C-F7626246F61C}"/>
              </a:ext>
            </a:extLst>
          </p:cNvPr>
          <p:cNvCxnSpPr>
            <a:cxnSpLocks/>
          </p:cNvCxnSpPr>
          <p:nvPr/>
        </p:nvCxnSpPr>
        <p:spPr>
          <a:xfrm flipV="1">
            <a:off x="1814512" y="1476376"/>
            <a:ext cx="8562975" cy="175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B86F284-D486-421D-8996-6C2EF61B12AE}"/>
              </a:ext>
            </a:extLst>
          </p:cNvPr>
          <p:cNvCxnSpPr>
            <a:cxnSpLocks/>
          </p:cNvCxnSpPr>
          <p:nvPr/>
        </p:nvCxnSpPr>
        <p:spPr>
          <a:xfrm flipV="1">
            <a:off x="3166818" y="947938"/>
            <a:ext cx="0" cy="4214613"/>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51F81834-10BE-4FFE-B26D-AA8B6DECCD40}"/>
              </a:ext>
            </a:extLst>
          </p:cNvPr>
          <p:cNvCxnSpPr>
            <a:cxnSpLocks/>
          </p:cNvCxnSpPr>
          <p:nvPr/>
        </p:nvCxnSpPr>
        <p:spPr>
          <a:xfrm flipV="1">
            <a:off x="6524624" y="911352"/>
            <a:ext cx="0" cy="425119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DC8753A-F80E-4F3A-9A45-E1287D61883E}"/>
              </a:ext>
            </a:extLst>
          </p:cNvPr>
          <p:cNvCxnSpPr>
            <a:cxnSpLocks/>
          </p:cNvCxnSpPr>
          <p:nvPr/>
        </p:nvCxnSpPr>
        <p:spPr>
          <a:xfrm flipH="1">
            <a:off x="1821180" y="3350737"/>
            <a:ext cx="8556307"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C443BD2-9235-4EDF-9F87-579DEB4772BD}"/>
              </a:ext>
            </a:extLst>
          </p:cNvPr>
          <p:cNvCxnSpPr>
            <a:cxnSpLocks/>
          </p:cNvCxnSpPr>
          <p:nvPr/>
        </p:nvCxnSpPr>
        <p:spPr>
          <a:xfrm flipH="1" flipV="1">
            <a:off x="1851660" y="5117905"/>
            <a:ext cx="8525827" cy="44646"/>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2A73D04-36CC-4C80-8DF0-42B562C15AA3}"/>
              </a:ext>
            </a:extLst>
          </p:cNvPr>
          <p:cNvCxnSpPr>
            <a:cxnSpLocks/>
          </p:cNvCxnSpPr>
          <p:nvPr/>
        </p:nvCxnSpPr>
        <p:spPr>
          <a:xfrm flipV="1">
            <a:off x="10377487" y="947938"/>
            <a:ext cx="0" cy="424795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1CF92A8-7AD4-4944-9102-A0EBC2DB58B0}"/>
              </a:ext>
            </a:extLst>
          </p:cNvPr>
          <p:cNvSpPr txBox="1"/>
          <p:nvPr/>
        </p:nvSpPr>
        <p:spPr>
          <a:xfrm>
            <a:off x="3306152" y="1735503"/>
            <a:ext cx="3051213" cy="1323439"/>
          </a:xfrm>
          <a:prstGeom prst="rect">
            <a:avLst/>
          </a:prstGeom>
          <a:noFill/>
        </p:spPr>
        <p:txBody>
          <a:bodyPr wrap="square" rtlCol="0">
            <a:spAutoFit/>
          </a:bodyPr>
          <a:lstStyle/>
          <a:p>
            <a:pPr algn="ctr"/>
            <a:r>
              <a:rPr lang="en-US" sz="2000" dirty="0"/>
              <a:t>Can your own lab currently use and build upon the code if the code writer leaves?</a:t>
            </a:r>
          </a:p>
        </p:txBody>
      </p:sp>
      <p:sp>
        <p:nvSpPr>
          <p:cNvPr id="38" name="TextBox 37">
            <a:extLst>
              <a:ext uri="{FF2B5EF4-FFF2-40B4-BE49-F238E27FC236}">
                <a16:creationId xmlns:a16="http://schemas.microsoft.com/office/drawing/2014/main" id="{1FCCD6BD-0B81-4307-BD94-60BF033320BD}"/>
              </a:ext>
            </a:extLst>
          </p:cNvPr>
          <p:cNvSpPr txBox="1"/>
          <p:nvPr/>
        </p:nvSpPr>
        <p:spPr>
          <a:xfrm>
            <a:off x="6850329" y="1705093"/>
            <a:ext cx="3166816" cy="1323439"/>
          </a:xfrm>
          <a:prstGeom prst="rect">
            <a:avLst/>
          </a:prstGeom>
          <a:noFill/>
        </p:spPr>
        <p:txBody>
          <a:bodyPr wrap="square" rtlCol="0">
            <a:spAutoFit/>
          </a:bodyPr>
          <a:lstStyle/>
          <a:p>
            <a:pPr algn="ctr"/>
            <a:r>
              <a:rPr lang="en-US" sz="2000" dirty="0"/>
              <a:t>Can your lab reproduce the analysis and rebuild all figures from raw data if the code writer leaves? </a:t>
            </a:r>
          </a:p>
        </p:txBody>
      </p:sp>
      <p:sp>
        <p:nvSpPr>
          <p:cNvPr id="40" name="TextBox 39">
            <a:extLst>
              <a:ext uri="{FF2B5EF4-FFF2-40B4-BE49-F238E27FC236}">
                <a16:creationId xmlns:a16="http://schemas.microsoft.com/office/drawing/2014/main" id="{CD8C8065-F236-41AB-B527-8FAC726E7586}"/>
              </a:ext>
            </a:extLst>
          </p:cNvPr>
          <p:cNvSpPr txBox="1"/>
          <p:nvPr/>
        </p:nvSpPr>
        <p:spPr>
          <a:xfrm>
            <a:off x="3321131" y="3808394"/>
            <a:ext cx="3036234" cy="707886"/>
          </a:xfrm>
          <a:prstGeom prst="rect">
            <a:avLst/>
          </a:prstGeom>
          <a:noFill/>
        </p:spPr>
        <p:txBody>
          <a:bodyPr wrap="square" rtlCol="0">
            <a:spAutoFit/>
          </a:bodyPr>
          <a:lstStyle/>
          <a:p>
            <a:pPr algn="ctr"/>
            <a:r>
              <a:rPr lang="en-US" sz="2000" dirty="0"/>
              <a:t>Can anyone download, use, and build upon your code?</a:t>
            </a:r>
          </a:p>
        </p:txBody>
      </p:sp>
      <p:sp>
        <p:nvSpPr>
          <p:cNvPr id="41" name="TextBox 40">
            <a:extLst>
              <a:ext uri="{FF2B5EF4-FFF2-40B4-BE49-F238E27FC236}">
                <a16:creationId xmlns:a16="http://schemas.microsoft.com/office/drawing/2014/main" id="{2D310760-23AE-4331-8A61-9FCD0E030ABE}"/>
              </a:ext>
            </a:extLst>
          </p:cNvPr>
          <p:cNvSpPr txBox="1"/>
          <p:nvPr/>
        </p:nvSpPr>
        <p:spPr>
          <a:xfrm>
            <a:off x="6739349" y="3731065"/>
            <a:ext cx="3470878" cy="1015663"/>
          </a:xfrm>
          <a:prstGeom prst="rect">
            <a:avLst/>
          </a:prstGeom>
          <a:noFill/>
        </p:spPr>
        <p:txBody>
          <a:bodyPr wrap="square" rtlCol="0">
            <a:spAutoFit/>
          </a:bodyPr>
          <a:lstStyle/>
          <a:p>
            <a:pPr algn="ctr"/>
            <a:r>
              <a:rPr lang="en-US" sz="2000" dirty="0"/>
              <a:t>Can anyone find your raw data and code, and reproduce your analysis and figures?</a:t>
            </a:r>
          </a:p>
        </p:txBody>
      </p:sp>
    </p:spTree>
    <p:extLst>
      <p:ext uri="{BB962C8B-B14F-4D97-AF65-F5344CB8AC3E}">
        <p14:creationId xmlns:p14="http://schemas.microsoft.com/office/powerpoint/2010/main" val="267808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fade">
                                      <p:cBhvr>
                                        <p:cTn id="11" dur="500"/>
                                        <p:tgtEl>
                                          <p:spTgt spid="38"/>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4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41"/>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37" grpId="0"/>
      <p:bldP spid="38" grpId="0"/>
      <p:bldP spid="40" grpId="0"/>
      <p:bldP spid="41"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EE39DFCF-9247-4DE5-BB93-074BFAF07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42B652E-D499-4CDA-8F7A-60469EDBCB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1632" y="996662"/>
            <a:ext cx="4864676" cy="4864676"/>
          </a:xfrm>
          <a:custGeom>
            <a:avLst/>
            <a:gdLst>
              <a:gd name="connsiteX0" fmla="*/ 0 w 4864676"/>
              <a:gd name="connsiteY0" fmla="*/ 0 h 4864676"/>
              <a:gd name="connsiteX1" fmla="*/ 4864676 w 4864676"/>
              <a:gd name="connsiteY1" fmla="*/ 0 h 4864676"/>
              <a:gd name="connsiteX2" fmla="*/ 4864676 w 4864676"/>
              <a:gd name="connsiteY2" fmla="*/ 4864676 h 4864676"/>
              <a:gd name="connsiteX3" fmla="*/ 1281101 w 4864676"/>
              <a:gd name="connsiteY3" fmla="*/ 4864676 h 4864676"/>
              <a:gd name="connsiteX4" fmla="*/ 0 w 4864676"/>
              <a:gd name="connsiteY4" fmla="*/ 3583575 h 4864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4676" h="4864676">
                <a:moveTo>
                  <a:pt x="0" y="0"/>
                </a:moveTo>
                <a:lnTo>
                  <a:pt x="4864676" y="0"/>
                </a:lnTo>
                <a:lnTo>
                  <a:pt x="4864676" y="4864676"/>
                </a:lnTo>
                <a:lnTo>
                  <a:pt x="1281101" y="4864676"/>
                </a:lnTo>
                <a:lnTo>
                  <a:pt x="0" y="358357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484A22B8-F5B6-47C2-B88E-DADAF37913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7225693" y="996662"/>
            <a:ext cx="4864676" cy="4864676"/>
          </a:xfrm>
          <a:custGeom>
            <a:avLst/>
            <a:gdLst>
              <a:gd name="connsiteX0" fmla="*/ 0 w 4864676"/>
              <a:gd name="connsiteY0" fmla="*/ 0 h 4864676"/>
              <a:gd name="connsiteX1" fmla="*/ 3583574 w 4864676"/>
              <a:gd name="connsiteY1" fmla="*/ 0 h 4864676"/>
              <a:gd name="connsiteX2" fmla="*/ 4864676 w 4864676"/>
              <a:gd name="connsiteY2" fmla="*/ 1281103 h 4864676"/>
              <a:gd name="connsiteX3" fmla="*/ 4864676 w 4864676"/>
              <a:gd name="connsiteY3" fmla="*/ 4864676 h 4864676"/>
              <a:gd name="connsiteX4" fmla="*/ 0 w 4864676"/>
              <a:gd name="connsiteY4" fmla="*/ 4864676 h 4864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4676" h="4864676">
                <a:moveTo>
                  <a:pt x="0" y="0"/>
                </a:moveTo>
                <a:lnTo>
                  <a:pt x="3583574" y="0"/>
                </a:lnTo>
                <a:lnTo>
                  <a:pt x="4864676" y="1281103"/>
                </a:lnTo>
                <a:lnTo>
                  <a:pt x="4864676" y="4864676"/>
                </a:lnTo>
                <a:lnTo>
                  <a:pt x="0" y="4864676"/>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Isosceles Triangle 32">
            <a:extLst>
              <a:ext uri="{FF2B5EF4-FFF2-40B4-BE49-F238E27FC236}">
                <a16:creationId xmlns:a16="http://schemas.microsoft.com/office/drawing/2014/main" id="{A987C18C-164D-4263-B486-4647A98E8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789020" y="1"/>
            <a:ext cx="6613961" cy="3286380"/>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E7E98B39-04C6-408B-92FD-7686287406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09286" y="3571620"/>
            <a:ext cx="6613961" cy="3286380"/>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981C8C27-2457-421F-BDC4-7B4EA3C7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Rectangle 38">
            <a:extLst>
              <a:ext uri="{FF2B5EF4-FFF2-40B4-BE49-F238E27FC236}">
                <a16:creationId xmlns:a16="http://schemas.microsoft.com/office/drawing/2014/main" id="{CEA13C66-82C1-44AF-972B-8F5CCA41B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71208" y="5287803"/>
            <a:ext cx="955808" cy="9558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 name="Freeform: Shape 40">
            <a:extLst>
              <a:ext uri="{FF2B5EF4-FFF2-40B4-BE49-F238E27FC236}">
                <a16:creationId xmlns:a16="http://schemas.microsoft.com/office/drawing/2014/main" id="{9DB36437-FE59-457E-91A7-396BBD3C9C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D4CD7F82-D19F-4670-96D2-AC79C4D374ED}"/>
              </a:ext>
            </a:extLst>
          </p:cNvPr>
          <p:cNvSpPr>
            <a:spLocks noGrp="1"/>
          </p:cNvSpPr>
          <p:nvPr>
            <p:ph type="title"/>
          </p:nvPr>
        </p:nvSpPr>
        <p:spPr>
          <a:xfrm>
            <a:off x="3204642" y="2353641"/>
            <a:ext cx="5782716" cy="2150719"/>
          </a:xfrm>
          <a:noFill/>
        </p:spPr>
        <p:txBody>
          <a:bodyPr vert="horz" lIns="91440" tIns="45720" rIns="91440" bIns="45720" rtlCol="0" anchor="ctr">
            <a:normAutofit/>
          </a:bodyPr>
          <a:lstStyle/>
          <a:p>
            <a:pPr algn="ctr"/>
            <a:r>
              <a:rPr lang="en-US" sz="4800" b="1" kern="1200" dirty="0">
                <a:solidFill>
                  <a:srgbClr val="080808"/>
                </a:solidFill>
                <a:latin typeface="+mj-lt"/>
                <a:ea typeface="+mj-ea"/>
                <a:cs typeface="+mj-cs"/>
              </a:rPr>
              <a:t>What is GitHub?</a:t>
            </a:r>
          </a:p>
        </p:txBody>
      </p:sp>
      <p:sp>
        <p:nvSpPr>
          <p:cNvPr id="43" name="Rectangle 42">
            <a:extLst>
              <a:ext uri="{FF2B5EF4-FFF2-40B4-BE49-F238E27FC236}">
                <a16:creationId xmlns:a16="http://schemas.microsoft.com/office/drawing/2014/main" id="{844D3693-2EFE-4667-89D5-47E2D59209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42846" y="410171"/>
            <a:ext cx="1321281" cy="1321281"/>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C21FD796-9CD0-404D-8DF5-5274C0BCC7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30319" y="1508609"/>
            <a:ext cx="700047" cy="70004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Logo, icon&#10;&#10;Description automatically generated">
            <a:extLst>
              <a:ext uri="{FF2B5EF4-FFF2-40B4-BE49-F238E27FC236}">
                <a16:creationId xmlns:a16="http://schemas.microsoft.com/office/drawing/2014/main" id="{BCF3415A-50D5-439B-8997-0DF0E55076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0039" y="1643190"/>
            <a:ext cx="1891922" cy="790033"/>
          </a:xfrm>
          <a:prstGeom prst="rect">
            <a:avLst/>
          </a:prstGeom>
        </p:spPr>
      </p:pic>
      <p:pic>
        <p:nvPicPr>
          <p:cNvPr id="11" name="Picture 10" descr="Shape&#10;&#10;Description automatically generated with medium confidence">
            <a:extLst>
              <a:ext uri="{FF2B5EF4-FFF2-40B4-BE49-F238E27FC236}">
                <a16:creationId xmlns:a16="http://schemas.microsoft.com/office/drawing/2014/main" id="{C64CE7FA-721F-4B50-B91C-F7250F7BEF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7589" y="4248801"/>
            <a:ext cx="2216823" cy="1246963"/>
          </a:xfrm>
          <a:prstGeom prst="rect">
            <a:avLst/>
          </a:prstGeom>
        </p:spPr>
      </p:pic>
    </p:spTree>
    <p:extLst>
      <p:ext uri="{BB962C8B-B14F-4D97-AF65-F5344CB8AC3E}">
        <p14:creationId xmlns:p14="http://schemas.microsoft.com/office/powerpoint/2010/main" val="491895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B0593B-D40D-49E8-9B3B-DC8BB8CF2D7F}"/>
              </a:ext>
            </a:extLst>
          </p:cNvPr>
          <p:cNvSpPr>
            <a:spLocks noGrp="1"/>
          </p:cNvSpPr>
          <p:nvPr>
            <p:ph type="title"/>
          </p:nvPr>
        </p:nvSpPr>
        <p:spPr>
          <a:xfrm>
            <a:off x="0" y="1202578"/>
            <a:ext cx="12192000" cy="4817222"/>
          </a:xfrm>
        </p:spPr>
        <p:txBody>
          <a:bodyPr>
            <a:normAutofit/>
          </a:bodyPr>
          <a:lstStyle/>
          <a:p>
            <a:pPr algn="ctr"/>
            <a:r>
              <a:rPr lang="en-US" sz="4000" b="1" dirty="0"/>
              <a:t>Git</a:t>
            </a:r>
            <a:r>
              <a:rPr lang="en-US" sz="4000" dirty="0"/>
              <a:t> is a version control software that lets you save checkpoints of your work. Git runs locally.</a:t>
            </a:r>
            <a:br>
              <a:rPr lang="en-US" sz="4000" dirty="0"/>
            </a:br>
            <a:br>
              <a:rPr lang="en-US" sz="4000" dirty="0"/>
            </a:br>
            <a:br>
              <a:rPr lang="en-US" sz="4000" dirty="0"/>
            </a:br>
            <a:br>
              <a:rPr lang="en-US" sz="4000" dirty="0"/>
            </a:br>
            <a:br>
              <a:rPr lang="en-US" sz="4000" dirty="0"/>
            </a:br>
            <a:r>
              <a:rPr lang="en-US" sz="4000" b="1" dirty="0"/>
              <a:t>GitHub</a:t>
            </a:r>
            <a:r>
              <a:rPr lang="en-US" sz="4000" dirty="0"/>
              <a:t> is an online home for your Git projects.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8" name="Picture 17" descr="Logo, icon&#10;&#10;Description automatically generated">
            <a:extLst>
              <a:ext uri="{FF2B5EF4-FFF2-40B4-BE49-F238E27FC236}">
                <a16:creationId xmlns:a16="http://schemas.microsoft.com/office/drawing/2014/main" id="{434745AF-327C-4D50-AF54-71E0C3CDC9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1038" y="838200"/>
            <a:ext cx="1891922" cy="790033"/>
          </a:xfrm>
          <a:prstGeom prst="rect">
            <a:avLst/>
          </a:prstGeom>
        </p:spPr>
      </p:pic>
      <p:pic>
        <p:nvPicPr>
          <p:cNvPr id="19" name="Picture 18" descr="Shape&#10;&#10;Description automatically generated with medium confidence">
            <a:extLst>
              <a:ext uri="{FF2B5EF4-FFF2-40B4-BE49-F238E27FC236}">
                <a16:creationId xmlns:a16="http://schemas.microsoft.com/office/drawing/2014/main" id="{AF045442-DF28-49EE-ACF9-601614683A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78588" y="3611189"/>
            <a:ext cx="2216823" cy="1246963"/>
          </a:xfrm>
          <a:prstGeom prst="rect">
            <a:avLst/>
          </a:prstGeom>
        </p:spPr>
      </p:pic>
    </p:spTree>
    <p:extLst>
      <p:ext uri="{BB962C8B-B14F-4D97-AF65-F5344CB8AC3E}">
        <p14:creationId xmlns:p14="http://schemas.microsoft.com/office/powerpoint/2010/main" val="3589962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B0593B-D40D-49E8-9B3B-DC8BB8CF2D7F}"/>
              </a:ext>
            </a:extLst>
          </p:cNvPr>
          <p:cNvSpPr>
            <a:spLocks noGrp="1"/>
          </p:cNvSpPr>
          <p:nvPr>
            <p:ph type="title"/>
          </p:nvPr>
        </p:nvSpPr>
        <p:spPr>
          <a:xfrm>
            <a:off x="0" y="320372"/>
            <a:ext cx="12192000" cy="1135737"/>
          </a:xfrm>
        </p:spPr>
        <p:txBody>
          <a:bodyPr>
            <a:normAutofit/>
          </a:bodyPr>
          <a:lstStyle/>
          <a:p>
            <a:pPr algn="ctr"/>
            <a:r>
              <a:rPr lang="en-US" sz="3600" dirty="0"/>
              <a:t>Core Features of using Git + GitHub</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Diamond 5">
            <a:extLst>
              <a:ext uri="{FF2B5EF4-FFF2-40B4-BE49-F238E27FC236}">
                <a16:creationId xmlns:a16="http://schemas.microsoft.com/office/drawing/2014/main" id="{0F3815D2-9392-4966-BE61-74A830E59542}"/>
              </a:ext>
            </a:extLst>
          </p:cNvPr>
          <p:cNvSpPr/>
          <p:nvPr/>
        </p:nvSpPr>
        <p:spPr>
          <a:xfrm>
            <a:off x="4977178" y="1662133"/>
            <a:ext cx="2237643" cy="2100153"/>
          </a:xfrm>
          <a:prstGeom prst="diamond">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dirty="0"/>
              <a:t>Version</a:t>
            </a:r>
          </a:p>
          <a:p>
            <a:pPr algn="ctr"/>
            <a:r>
              <a:rPr lang="en-US" dirty="0"/>
              <a:t>Control</a:t>
            </a:r>
          </a:p>
        </p:txBody>
      </p:sp>
      <p:sp>
        <p:nvSpPr>
          <p:cNvPr id="13" name="Diamond 12">
            <a:extLst>
              <a:ext uri="{FF2B5EF4-FFF2-40B4-BE49-F238E27FC236}">
                <a16:creationId xmlns:a16="http://schemas.microsoft.com/office/drawing/2014/main" id="{CBDD1D9B-B996-4E73-84C6-0318B0312B86}"/>
              </a:ext>
            </a:extLst>
          </p:cNvPr>
          <p:cNvSpPr/>
          <p:nvPr/>
        </p:nvSpPr>
        <p:spPr>
          <a:xfrm>
            <a:off x="6095999" y="2712209"/>
            <a:ext cx="2237643" cy="2100153"/>
          </a:xfrm>
          <a:prstGeom prst="diamon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dirty="0"/>
              <a:t>Collaboration</a:t>
            </a:r>
          </a:p>
        </p:txBody>
      </p:sp>
      <p:sp>
        <p:nvSpPr>
          <p:cNvPr id="15" name="Diamond 14">
            <a:extLst>
              <a:ext uri="{FF2B5EF4-FFF2-40B4-BE49-F238E27FC236}">
                <a16:creationId xmlns:a16="http://schemas.microsoft.com/office/drawing/2014/main" id="{20DA517A-84D5-46AF-9D22-661916D3B3D5}"/>
              </a:ext>
            </a:extLst>
          </p:cNvPr>
          <p:cNvSpPr/>
          <p:nvPr/>
        </p:nvSpPr>
        <p:spPr>
          <a:xfrm>
            <a:off x="4977178" y="3762285"/>
            <a:ext cx="2237643" cy="2100153"/>
          </a:xfrm>
          <a:prstGeom prst="diamond">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dirty="0"/>
              <a:t>Reproducibility</a:t>
            </a:r>
          </a:p>
        </p:txBody>
      </p:sp>
      <p:sp>
        <p:nvSpPr>
          <p:cNvPr id="17" name="Diamond 16">
            <a:extLst>
              <a:ext uri="{FF2B5EF4-FFF2-40B4-BE49-F238E27FC236}">
                <a16:creationId xmlns:a16="http://schemas.microsoft.com/office/drawing/2014/main" id="{5DBA5994-9834-4427-B825-864FB07528D1}"/>
              </a:ext>
            </a:extLst>
          </p:cNvPr>
          <p:cNvSpPr/>
          <p:nvPr/>
        </p:nvSpPr>
        <p:spPr>
          <a:xfrm>
            <a:off x="3858355" y="2712208"/>
            <a:ext cx="2237643" cy="2100153"/>
          </a:xfrm>
          <a:prstGeom prst="diamond">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dirty="0"/>
              <a:t>Code</a:t>
            </a:r>
          </a:p>
          <a:p>
            <a:pPr algn="ctr"/>
            <a:r>
              <a:rPr lang="en-US" dirty="0"/>
              <a:t>Organization</a:t>
            </a:r>
          </a:p>
        </p:txBody>
      </p:sp>
    </p:spTree>
    <p:extLst>
      <p:ext uri="{BB962C8B-B14F-4D97-AF65-F5344CB8AC3E}">
        <p14:creationId xmlns:p14="http://schemas.microsoft.com/office/powerpoint/2010/main" val="2237019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1+#ppt_w/2"/>
                                          </p:val>
                                        </p:tav>
                                        <p:tav tm="100000">
                                          <p:val>
                                            <p:strVal val="#ppt_x"/>
                                          </p:val>
                                        </p:tav>
                                      </p:tavLst>
                                    </p:anim>
                                    <p:anim calcmode="lin" valueType="num">
                                      <p:cBhvr additive="base">
                                        <p:cTn id="13"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additive="base">
                                        <p:cTn id="18" dur="500" fill="hold"/>
                                        <p:tgtEl>
                                          <p:spTgt spid="15"/>
                                        </p:tgtEl>
                                        <p:attrNameLst>
                                          <p:attrName>ppt_x</p:attrName>
                                        </p:attrNameLst>
                                      </p:cBhvr>
                                      <p:tavLst>
                                        <p:tav tm="0">
                                          <p:val>
                                            <p:strVal val="#ppt_x"/>
                                          </p:val>
                                        </p:tav>
                                        <p:tav tm="100000">
                                          <p:val>
                                            <p:strVal val="#ppt_x"/>
                                          </p:val>
                                        </p:tav>
                                      </p:tavLst>
                                    </p:anim>
                                    <p:anim calcmode="lin" valueType="num">
                                      <p:cBhvr additive="base">
                                        <p:cTn id="19"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500" fill="hold"/>
                                        <p:tgtEl>
                                          <p:spTgt spid="17"/>
                                        </p:tgtEl>
                                        <p:attrNameLst>
                                          <p:attrName>ppt_x</p:attrName>
                                        </p:attrNameLst>
                                      </p:cBhvr>
                                      <p:tavLst>
                                        <p:tav tm="0">
                                          <p:val>
                                            <p:strVal val="0-#ppt_w/2"/>
                                          </p:val>
                                        </p:tav>
                                        <p:tav tm="100000">
                                          <p:val>
                                            <p:strVal val="#ppt_x"/>
                                          </p:val>
                                        </p:tav>
                                      </p:tavLst>
                                    </p:anim>
                                    <p:anim calcmode="lin" valueType="num">
                                      <p:cBhvr additive="base">
                                        <p:cTn id="25"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3" grpId="0" animBg="1"/>
      <p:bldP spid="15" grpId="0" animBg="1"/>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B0593B-D40D-49E8-9B3B-DC8BB8CF2D7F}"/>
              </a:ext>
            </a:extLst>
          </p:cNvPr>
          <p:cNvSpPr>
            <a:spLocks noGrp="1"/>
          </p:cNvSpPr>
          <p:nvPr>
            <p:ph type="title"/>
          </p:nvPr>
        </p:nvSpPr>
        <p:spPr>
          <a:xfrm>
            <a:off x="643467" y="217744"/>
            <a:ext cx="10905066" cy="717821"/>
          </a:xfrm>
        </p:spPr>
        <p:txBody>
          <a:bodyPr>
            <a:normAutofit/>
          </a:bodyPr>
          <a:lstStyle/>
          <a:p>
            <a:pPr algn="ctr"/>
            <a:r>
              <a:rPr lang="en-US" sz="3600" dirty="0"/>
              <a:t>Features of Git + GitHub</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Diamond 5">
            <a:extLst>
              <a:ext uri="{FF2B5EF4-FFF2-40B4-BE49-F238E27FC236}">
                <a16:creationId xmlns:a16="http://schemas.microsoft.com/office/drawing/2014/main" id="{0F3815D2-9392-4966-BE61-74A830E59542}"/>
              </a:ext>
            </a:extLst>
          </p:cNvPr>
          <p:cNvSpPr/>
          <p:nvPr/>
        </p:nvSpPr>
        <p:spPr>
          <a:xfrm>
            <a:off x="1014060" y="935565"/>
            <a:ext cx="1438235" cy="1349864"/>
          </a:xfrm>
          <a:prstGeom prst="diamond">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1600" dirty="0"/>
              <a:t>Version</a:t>
            </a:r>
          </a:p>
          <a:p>
            <a:pPr algn="ctr"/>
            <a:r>
              <a:rPr lang="en-US" sz="1600" dirty="0"/>
              <a:t>Control</a:t>
            </a:r>
          </a:p>
        </p:txBody>
      </p:sp>
      <p:sp>
        <p:nvSpPr>
          <p:cNvPr id="13" name="Diamond 12">
            <a:extLst>
              <a:ext uri="{FF2B5EF4-FFF2-40B4-BE49-F238E27FC236}">
                <a16:creationId xmlns:a16="http://schemas.microsoft.com/office/drawing/2014/main" id="{CBDD1D9B-B996-4E73-84C6-0318B0312B86}"/>
              </a:ext>
            </a:extLst>
          </p:cNvPr>
          <p:cNvSpPr/>
          <p:nvPr/>
        </p:nvSpPr>
        <p:spPr>
          <a:xfrm>
            <a:off x="1014059" y="2314111"/>
            <a:ext cx="1438235" cy="1349864"/>
          </a:xfrm>
          <a:prstGeom prst="diamond">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1600" dirty="0"/>
              <a:t>Collaboration</a:t>
            </a:r>
            <a:endParaRPr lang="en-US" dirty="0"/>
          </a:p>
        </p:txBody>
      </p:sp>
      <p:sp>
        <p:nvSpPr>
          <p:cNvPr id="15" name="Diamond 14">
            <a:extLst>
              <a:ext uri="{FF2B5EF4-FFF2-40B4-BE49-F238E27FC236}">
                <a16:creationId xmlns:a16="http://schemas.microsoft.com/office/drawing/2014/main" id="{20DA517A-84D5-46AF-9D22-661916D3B3D5}"/>
              </a:ext>
            </a:extLst>
          </p:cNvPr>
          <p:cNvSpPr/>
          <p:nvPr/>
        </p:nvSpPr>
        <p:spPr>
          <a:xfrm>
            <a:off x="1000735" y="5098551"/>
            <a:ext cx="1465472" cy="1388410"/>
          </a:xfrm>
          <a:prstGeom prst="diamond">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1600" dirty="0"/>
              <a:t>Reproducibility</a:t>
            </a:r>
            <a:endParaRPr lang="en-US" dirty="0"/>
          </a:p>
        </p:txBody>
      </p:sp>
      <p:sp>
        <p:nvSpPr>
          <p:cNvPr id="17" name="Diamond 16">
            <a:extLst>
              <a:ext uri="{FF2B5EF4-FFF2-40B4-BE49-F238E27FC236}">
                <a16:creationId xmlns:a16="http://schemas.microsoft.com/office/drawing/2014/main" id="{5DBA5994-9834-4427-B825-864FB07528D1}"/>
              </a:ext>
            </a:extLst>
          </p:cNvPr>
          <p:cNvSpPr/>
          <p:nvPr/>
        </p:nvSpPr>
        <p:spPr>
          <a:xfrm>
            <a:off x="1014058" y="3692657"/>
            <a:ext cx="1438236" cy="1349864"/>
          </a:xfrm>
          <a:prstGeom prst="diamond">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600" dirty="0"/>
              <a:t>Code</a:t>
            </a:r>
          </a:p>
          <a:p>
            <a:pPr algn="ctr"/>
            <a:r>
              <a:rPr lang="en-US" sz="1600" dirty="0"/>
              <a:t>Organization</a:t>
            </a:r>
          </a:p>
        </p:txBody>
      </p:sp>
      <p:sp>
        <p:nvSpPr>
          <p:cNvPr id="4" name="TextBox 3">
            <a:extLst>
              <a:ext uri="{FF2B5EF4-FFF2-40B4-BE49-F238E27FC236}">
                <a16:creationId xmlns:a16="http://schemas.microsoft.com/office/drawing/2014/main" id="{D43E66B7-7945-42B7-ABFF-9E72A7A813BA}"/>
              </a:ext>
            </a:extLst>
          </p:cNvPr>
          <p:cNvSpPr txBox="1"/>
          <p:nvPr/>
        </p:nvSpPr>
        <p:spPr>
          <a:xfrm>
            <a:off x="2822888" y="1177893"/>
            <a:ext cx="8011800" cy="707886"/>
          </a:xfrm>
          <a:prstGeom prst="rect">
            <a:avLst/>
          </a:prstGeom>
          <a:noFill/>
        </p:spPr>
        <p:txBody>
          <a:bodyPr wrap="square" rtlCol="0">
            <a:spAutoFit/>
          </a:bodyPr>
          <a:lstStyle/>
          <a:p>
            <a:r>
              <a:rPr lang="en-US" sz="2000" dirty="0"/>
              <a:t>Maintains old versions of code – shows you specifically what changed between each version.</a:t>
            </a:r>
          </a:p>
        </p:txBody>
      </p:sp>
      <p:sp>
        <p:nvSpPr>
          <p:cNvPr id="18" name="TextBox 17">
            <a:extLst>
              <a:ext uri="{FF2B5EF4-FFF2-40B4-BE49-F238E27FC236}">
                <a16:creationId xmlns:a16="http://schemas.microsoft.com/office/drawing/2014/main" id="{694E1407-E018-4069-9BDD-3773FCE8074A}"/>
              </a:ext>
            </a:extLst>
          </p:cNvPr>
          <p:cNvSpPr txBox="1"/>
          <p:nvPr/>
        </p:nvSpPr>
        <p:spPr>
          <a:xfrm>
            <a:off x="2822888" y="3905924"/>
            <a:ext cx="8011800" cy="1015663"/>
          </a:xfrm>
          <a:prstGeom prst="rect">
            <a:avLst/>
          </a:prstGeom>
          <a:noFill/>
        </p:spPr>
        <p:txBody>
          <a:bodyPr wrap="square" rtlCol="0">
            <a:spAutoFit/>
          </a:bodyPr>
          <a:lstStyle/>
          <a:p>
            <a:r>
              <a:rPr lang="en-US" sz="2000" dirty="0"/>
              <a:t>Each change is documented so you don’t need to save duplicate versions of files over and over. Publishing code causes you to think about how your code is presented and encourages you to write documentation. </a:t>
            </a:r>
          </a:p>
        </p:txBody>
      </p:sp>
      <p:sp>
        <p:nvSpPr>
          <p:cNvPr id="19" name="TextBox 18">
            <a:extLst>
              <a:ext uri="{FF2B5EF4-FFF2-40B4-BE49-F238E27FC236}">
                <a16:creationId xmlns:a16="http://schemas.microsoft.com/office/drawing/2014/main" id="{341EEB89-D154-4D7A-B023-CEEA07335E77}"/>
              </a:ext>
            </a:extLst>
          </p:cNvPr>
          <p:cNvSpPr txBox="1"/>
          <p:nvPr/>
        </p:nvSpPr>
        <p:spPr>
          <a:xfrm>
            <a:off x="2822888" y="2388020"/>
            <a:ext cx="8011800" cy="1015663"/>
          </a:xfrm>
          <a:prstGeom prst="rect">
            <a:avLst/>
          </a:prstGeom>
          <a:noFill/>
        </p:spPr>
        <p:txBody>
          <a:bodyPr wrap="square" rtlCol="0">
            <a:spAutoFit/>
          </a:bodyPr>
          <a:lstStyle/>
          <a:p>
            <a:r>
              <a:rPr lang="en-US" sz="2000" dirty="0"/>
              <a:t>GitHub makes it easy for lab members to work together, or for external collaborators to work with you. Can control private or public access with ease.</a:t>
            </a:r>
          </a:p>
        </p:txBody>
      </p:sp>
      <p:sp>
        <p:nvSpPr>
          <p:cNvPr id="20" name="TextBox 19">
            <a:extLst>
              <a:ext uri="{FF2B5EF4-FFF2-40B4-BE49-F238E27FC236}">
                <a16:creationId xmlns:a16="http://schemas.microsoft.com/office/drawing/2014/main" id="{80EBA886-8084-4D05-9081-5885FCA55865}"/>
              </a:ext>
            </a:extLst>
          </p:cNvPr>
          <p:cNvSpPr txBox="1"/>
          <p:nvPr/>
        </p:nvSpPr>
        <p:spPr>
          <a:xfrm>
            <a:off x="2792114" y="5284924"/>
            <a:ext cx="8011800" cy="1015663"/>
          </a:xfrm>
          <a:prstGeom prst="rect">
            <a:avLst/>
          </a:prstGeom>
          <a:noFill/>
        </p:spPr>
        <p:txBody>
          <a:bodyPr wrap="square" rtlCol="0">
            <a:spAutoFit/>
          </a:bodyPr>
          <a:lstStyle/>
          <a:p>
            <a:r>
              <a:rPr lang="en-US" sz="2000" dirty="0"/>
              <a:t>Your repositories can be easily shared and enable your research code to be reproducible, for future use in your own lab, or for other people across the world using your research. </a:t>
            </a:r>
          </a:p>
        </p:txBody>
      </p:sp>
    </p:spTree>
    <p:extLst>
      <p:ext uri="{BB962C8B-B14F-4D97-AF65-F5344CB8AC3E}">
        <p14:creationId xmlns:p14="http://schemas.microsoft.com/office/powerpoint/2010/main" val="684691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8" grpId="0"/>
      <p:bldP spid="19"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4B0593B-D40D-49E8-9B3B-DC8BB8CF2D7F}"/>
              </a:ext>
            </a:extLst>
          </p:cNvPr>
          <p:cNvSpPr>
            <a:spLocks noGrp="1"/>
          </p:cNvSpPr>
          <p:nvPr>
            <p:ph type="title"/>
          </p:nvPr>
        </p:nvSpPr>
        <p:spPr>
          <a:xfrm>
            <a:off x="643467" y="321734"/>
            <a:ext cx="10905066" cy="1135737"/>
          </a:xfrm>
        </p:spPr>
        <p:txBody>
          <a:bodyPr>
            <a:normAutofit/>
          </a:bodyPr>
          <a:lstStyle/>
          <a:p>
            <a:pPr algn="ctr"/>
            <a:r>
              <a:rPr lang="en-US" sz="3600" dirty="0"/>
              <a:t>Do your files look like this?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Table&#10;&#10;Description automatically generated">
            <a:extLst>
              <a:ext uri="{FF2B5EF4-FFF2-40B4-BE49-F238E27FC236}">
                <a16:creationId xmlns:a16="http://schemas.microsoft.com/office/drawing/2014/main" id="{30321C2A-983E-428A-BE95-F8D2341212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2913" y="1457471"/>
            <a:ext cx="6545998" cy="3615839"/>
          </a:xfrm>
          <a:prstGeom prst="rect">
            <a:avLst/>
          </a:prstGeom>
        </p:spPr>
      </p:pic>
      <p:sp>
        <p:nvSpPr>
          <p:cNvPr id="11" name="Title 1">
            <a:extLst>
              <a:ext uri="{FF2B5EF4-FFF2-40B4-BE49-F238E27FC236}">
                <a16:creationId xmlns:a16="http://schemas.microsoft.com/office/drawing/2014/main" id="{71230853-B610-45D9-92EC-6C91A06098DD}"/>
              </a:ext>
            </a:extLst>
          </p:cNvPr>
          <p:cNvSpPr txBox="1">
            <a:spLocks/>
          </p:cNvSpPr>
          <p:nvPr/>
        </p:nvSpPr>
        <p:spPr>
          <a:xfrm>
            <a:off x="643467" y="5254248"/>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t>If so, you need git (version control).</a:t>
            </a:r>
          </a:p>
        </p:txBody>
      </p:sp>
    </p:spTree>
    <p:extLst>
      <p:ext uri="{BB962C8B-B14F-4D97-AF65-F5344CB8AC3E}">
        <p14:creationId xmlns:p14="http://schemas.microsoft.com/office/powerpoint/2010/main" val="29569492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1383</TotalTime>
  <Words>1137</Words>
  <Application>Microsoft Office PowerPoint</Application>
  <PresentationFormat>Widescreen</PresentationFormat>
  <Paragraphs>127</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Calibri Light</vt:lpstr>
      <vt:lpstr>Courier New</vt:lpstr>
      <vt:lpstr>PT Serif</vt:lpstr>
      <vt:lpstr>roboto</vt:lpstr>
      <vt:lpstr>Office Theme</vt:lpstr>
      <vt:lpstr>How (and why) to use GitHub for your research</vt:lpstr>
      <vt:lpstr>PowerPoint Presentation</vt:lpstr>
      <vt:lpstr>This is a big problem for usability and reproducibility.</vt:lpstr>
      <vt:lpstr>Usability</vt:lpstr>
      <vt:lpstr>What is GitHub?</vt:lpstr>
      <vt:lpstr>Git is a version control software that lets you save checkpoints of your work. Git runs locally.     GitHub is an online home for your Git projects.</vt:lpstr>
      <vt:lpstr>Core Features of using Git + GitHub</vt:lpstr>
      <vt:lpstr>Features of Git + GitHub</vt:lpstr>
      <vt:lpstr>Do your files look like this?</vt:lpstr>
      <vt:lpstr>One caveat, GitHub is not a place to store large datasets</vt:lpstr>
      <vt:lpstr>Why use GitHub?</vt:lpstr>
      <vt:lpstr>The biggest reason to use GitHub for research?   Your code is easy to share for publication.   This increases your research impact and citations.</vt:lpstr>
      <vt:lpstr>The second biggest reason to use GitHub for research?   The NIH is updating their data sharing guidelines on Jan 25 2023, and you need to specify how you plan on sharing your data and your analysis / code.   Using GitHub increase the likelihood of getting NIH-funding.</vt:lpstr>
      <vt:lpstr>How to use GitHub?</vt:lpstr>
      <vt:lpstr>You will need: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to use Git! First, we need to get set-up.</vt:lpstr>
      <vt:lpstr>How to use Git! The essential commands.</vt:lpstr>
      <vt:lpstr>How to use Git! A few more advanced commands.</vt:lpstr>
      <vt:lpstr>PowerPoint Presentation</vt:lpstr>
      <vt:lpstr>Using Git</vt:lpstr>
      <vt:lpstr>PowerPoint Presentation</vt:lpstr>
      <vt:lpstr>PowerPoint Presentation</vt:lpstr>
    </vt:vector>
  </TitlesOfParts>
  <Company>Oklahoma Medical Research Foundation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(and why) to use GitHub for your research</dc:title>
  <dc:creator>Nic Cejda</dc:creator>
  <cp:lastModifiedBy>Nic Cejda</cp:lastModifiedBy>
  <cp:revision>16</cp:revision>
  <dcterms:created xsi:type="dcterms:W3CDTF">2022-04-15T18:30:23Z</dcterms:created>
  <dcterms:modified xsi:type="dcterms:W3CDTF">2022-04-25T21:21:33Z</dcterms:modified>
</cp:coreProperties>
</file>

<file path=docProps/thumbnail.jpeg>
</file>